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6" r:id="rId2"/>
    <p:sldId id="257" r:id="rId3"/>
    <p:sldId id="259" r:id="rId4"/>
    <p:sldId id="265" r:id="rId5"/>
    <p:sldId id="260" r:id="rId6"/>
    <p:sldId id="261" r:id="rId7"/>
    <p:sldId id="733" r:id="rId8"/>
    <p:sldId id="262" r:id="rId9"/>
    <p:sldId id="741" r:id="rId10"/>
    <p:sldId id="74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D74"/>
    <a:srgbClr val="92C83D"/>
    <a:srgbClr val="E2E2E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55"/>
  </p:normalViewPr>
  <p:slideViewPr>
    <p:cSldViewPr snapToGrid="0">
      <p:cViewPr varScale="1">
        <p:scale>
          <a:sx n="77" d="100"/>
          <a:sy n="77" d="100"/>
        </p:scale>
        <p:origin x="8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A5DE6-5E1A-4981-AB9F-073C05B4A782}"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F5B91-FB2E-4665-98F5-C74B6977ADFF}" type="slidenum">
              <a:rPr lang="en-US" smtClean="0"/>
              <a:t>‹#›</a:t>
            </a:fld>
            <a:endParaRPr lang="en-US"/>
          </a:p>
        </p:txBody>
      </p:sp>
    </p:spTree>
    <p:extLst>
      <p:ext uri="{BB962C8B-B14F-4D97-AF65-F5344CB8AC3E}">
        <p14:creationId xmlns:p14="http://schemas.microsoft.com/office/powerpoint/2010/main" val="255653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Here is a quick look at the routes the truck fleets will be traveling in the JETSI project in the greater Los Angeles region.</a:t>
            </a:r>
          </a:p>
          <a:p>
            <a:pPr marL="228600" indent="-228600">
              <a:buAutoNum type="arabicParenR"/>
            </a:pPr>
            <a:r>
              <a:rPr lang="en-US" dirty="0"/>
              <a:t>The blue and purple shaded areas show communities with a heavy pollution burden, and this will improve thanks to JETSI.</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507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30FC12-BBDC-A931-1D68-364B4E0630B3}"/>
              </a:ext>
            </a:extLst>
          </p:cNvPr>
          <p:cNvSpPr/>
          <p:nvPr userDrawn="1"/>
        </p:nvSpPr>
        <p:spPr>
          <a:xfrm>
            <a:off x="0" y="0"/>
            <a:ext cx="12271511" cy="84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3C247F5-BE3F-8CD0-C3FA-E604477ED0A2}"/>
              </a:ext>
            </a:extLst>
          </p:cNvPr>
          <p:cNvGrpSpPr/>
          <p:nvPr userDrawn="1"/>
        </p:nvGrpSpPr>
        <p:grpSpPr>
          <a:xfrm>
            <a:off x="4735490" y="-9331"/>
            <a:ext cx="7536022" cy="6876662"/>
            <a:chOff x="3436775" y="-9331"/>
            <a:chExt cx="8755224" cy="6876662"/>
          </a:xfrm>
        </p:grpSpPr>
        <p:sp>
          <p:nvSpPr>
            <p:cNvPr id="9" name="Rectangle 7">
              <a:extLst>
                <a:ext uri="{FF2B5EF4-FFF2-40B4-BE49-F238E27FC236}">
                  <a16:creationId xmlns:a16="http://schemas.microsoft.com/office/drawing/2014/main" id="{598EE749-B56C-7ED2-E85A-7608A2F2AE35}"/>
                </a:ext>
              </a:extLst>
            </p:cNvPr>
            <p:cNvSpPr/>
            <p:nvPr userDrawn="1"/>
          </p:nvSpPr>
          <p:spPr>
            <a:xfrm>
              <a:off x="3436775" y="-9331"/>
              <a:ext cx="8282473" cy="6876662"/>
            </a:xfrm>
            <a:custGeom>
              <a:avLst/>
              <a:gdLst>
                <a:gd name="connsiteX0" fmla="*/ 0 w 8282473"/>
                <a:gd name="connsiteY0" fmla="*/ 0 h 6858000"/>
                <a:gd name="connsiteX1" fmla="*/ 8282473 w 8282473"/>
                <a:gd name="connsiteY1" fmla="*/ 0 h 6858000"/>
                <a:gd name="connsiteX2" fmla="*/ 8282473 w 8282473"/>
                <a:gd name="connsiteY2" fmla="*/ 6858000 h 6858000"/>
                <a:gd name="connsiteX3" fmla="*/ 0 w 8282473"/>
                <a:gd name="connsiteY3" fmla="*/ 6858000 h 6858000"/>
                <a:gd name="connsiteX4" fmla="*/ 0 w 8282473"/>
                <a:gd name="connsiteY4" fmla="*/ 0 h 6858000"/>
                <a:gd name="connsiteX0" fmla="*/ 0 w 8282473"/>
                <a:gd name="connsiteY0" fmla="*/ 0 h 6876662"/>
                <a:gd name="connsiteX1" fmla="*/ 8282473 w 8282473"/>
                <a:gd name="connsiteY1" fmla="*/ 0 h 6876662"/>
                <a:gd name="connsiteX2" fmla="*/ 8282473 w 8282473"/>
                <a:gd name="connsiteY2" fmla="*/ 6858000 h 6876662"/>
                <a:gd name="connsiteX3" fmla="*/ 3237722 w 8282473"/>
                <a:gd name="connsiteY3" fmla="*/ 6876662 h 6876662"/>
                <a:gd name="connsiteX4" fmla="*/ 0 w 8282473"/>
                <a:gd name="connsiteY4" fmla="*/ 0 h 687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2473" h="6876662">
                  <a:moveTo>
                    <a:pt x="0" y="0"/>
                  </a:moveTo>
                  <a:lnTo>
                    <a:pt x="8282473" y="0"/>
                  </a:lnTo>
                  <a:lnTo>
                    <a:pt x="8282473" y="6858000"/>
                  </a:lnTo>
                  <a:lnTo>
                    <a:pt x="3237722" y="6876662"/>
                  </a:lnTo>
                  <a:lnTo>
                    <a:pt x="0" y="0"/>
                  </a:lnTo>
                  <a:close/>
                </a:path>
              </a:pathLst>
            </a:cu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48C30D9-62A3-206D-8318-A517A4DF03E8}"/>
                </a:ext>
              </a:extLst>
            </p:cNvPr>
            <p:cNvSpPr/>
            <p:nvPr userDrawn="1"/>
          </p:nvSpPr>
          <p:spPr>
            <a:xfrm>
              <a:off x="3909526" y="-9331"/>
              <a:ext cx="8282473" cy="6876662"/>
            </a:xfrm>
            <a:custGeom>
              <a:avLst/>
              <a:gdLst>
                <a:gd name="connsiteX0" fmla="*/ 0 w 8282473"/>
                <a:gd name="connsiteY0" fmla="*/ 0 h 6858000"/>
                <a:gd name="connsiteX1" fmla="*/ 8282473 w 8282473"/>
                <a:gd name="connsiteY1" fmla="*/ 0 h 6858000"/>
                <a:gd name="connsiteX2" fmla="*/ 8282473 w 8282473"/>
                <a:gd name="connsiteY2" fmla="*/ 6858000 h 6858000"/>
                <a:gd name="connsiteX3" fmla="*/ 0 w 8282473"/>
                <a:gd name="connsiteY3" fmla="*/ 6858000 h 6858000"/>
                <a:gd name="connsiteX4" fmla="*/ 0 w 8282473"/>
                <a:gd name="connsiteY4" fmla="*/ 0 h 6858000"/>
                <a:gd name="connsiteX0" fmla="*/ 0 w 8282473"/>
                <a:gd name="connsiteY0" fmla="*/ 0 h 6876662"/>
                <a:gd name="connsiteX1" fmla="*/ 8282473 w 8282473"/>
                <a:gd name="connsiteY1" fmla="*/ 0 h 6876662"/>
                <a:gd name="connsiteX2" fmla="*/ 8282473 w 8282473"/>
                <a:gd name="connsiteY2" fmla="*/ 6858000 h 6876662"/>
                <a:gd name="connsiteX3" fmla="*/ 3237722 w 8282473"/>
                <a:gd name="connsiteY3" fmla="*/ 6876662 h 6876662"/>
                <a:gd name="connsiteX4" fmla="*/ 0 w 8282473"/>
                <a:gd name="connsiteY4" fmla="*/ 0 h 687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2473" h="6876662">
                  <a:moveTo>
                    <a:pt x="0" y="0"/>
                  </a:moveTo>
                  <a:lnTo>
                    <a:pt x="8282473" y="0"/>
                  </a:lnTo>
                  <a:lnTo>
                    <a:pt x="8282473" y="6858000"/>
                  </a:lnTo>
                  <a:lnTo>
                    <a:pt x="3237722" y="6876662"/>
                  </a:lnTo>
                  <a:lnTo>
                    <a:pt x="0" y="0"/>
                  </a:lnTo>
                  <a:close/>
                </a:path>
              </a:pathLst>
            </a:custGeom>
            <a:solidFill>
              <a:srgbClr val="1E3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ubtitle 2">
            <a:extLst>
              <a:ext uri="{FF2B5EF4-FFF2-40B4-BE49-F238E27FC236}">
                <a16:creationId xmlns:a16="http://schemas.microsoft.com/office/drawing/2014/main" id="{0C8A78B4-6D85-7C24-93D3-3FA73017AFFC}"/>
              </a:ext>
            </a:extLst>
          </p:cNvPr>
          <p:cNvSpPr>
            <a:spLocks noGrp="1"/>
          </p:cNvSpPr>
          <p:nvPr>
            <p:ph type="subTitle" idx="1"/>
          </p:nvPr>
        </p:nvSpPr>
        <p:spPr>
          <a:xfrm>
            <a:off x="838200" y="1866543"/>
            <a:ext cx="380378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9D7E60A-EF44-8DAC-5B6A-2A2763DF8DE1}"/>
              </a:ext>
            </a:extLst>
          </p:cNvPr>
          <p:cNvSpPr>
            <a:spLocks noGrp="1"/>
          </p:cNvSpPr>
          <p:nvPr>
            <p:ph type="sldNum" sz="quarter" idx="12"/>
          </p:nvPr>
        </p:nvSpPr>
        <p:spPr/>
        <p:txBody>
          <a:bodyPr/>
          <a:lstStyle>
            <a:lvl1pPr>
              <a:defRPr>
                <a:solidFill>
                  <a:schemeClr val="bg1"/>
                </a:solidFill>
              </a:defRPr>
            </a:lvl1pPr>
          </a:lstStyle>
          <a:p>
            <a:fld id="{F072D30F-774A-7942-982E-8C4E0060045E}" type="slidenum">
              <a:rPr lang="en-US" smtClean="0"/>
              <a:pPr/>
              <a:t>‹#›</a:t>
            </a:fld>
            <a:endParaRPr lang="en-US"/>
          </a:p>
        </p:txBody>
      </p:sp>
      <p:sp>
        <p:nvSpPr>
          <p:cNvPr id="4" name="Date Placeholder 3">
            <a:extLst>
              <a:ext uri="{FF2B5EF4-FFF2-40B4-BE49-F238E27FC236}">
                <a16:creationId xmlns:a16="http://schemas.microsoft.com/office/drawing/2014/main" id="{1136CC39-3B71-F5EA-65B5-333CEEF1A09C}"/>
              </a:ext>
            </a:extLst>
          </p:cNvPr>
          <p:cNvSpPr>
            <a:spLocks noGrp="1"/>
          </p:cNvSpPr>
          <p:nvPr>
            <p:ph type="dt" sz="half" idx="10"/>
          </p:nvPr>
        </p:nvSpPr>
        <p:spPr/>
        <p:txBody>
          <a:bodyPr/>
          <a:lstStyle/>
          <a:p>
            <a:fld id="{4B50317F-984E-4B4C-AD84-D14FDDB70D28}" type="datetime1">
              <a:rPr lang="en-US" smtClean="0"/>
              <a:t>6/21/2023</a:t>
            </a:fld>
            <a:endParaRPr lang="en-US"/>
          </a:p>
        </p:txBody>
      </p:sp>
      <p:sp>
        <p:nvSpPr>
          <p:cNvPr id="5" name="Footer Placeholder 4">
            <a:extLst>
              <a:ext uri="{FF2B5EF4-FFF2-40B4-BE49-F238E27FC236}">
                <a16:creationId xmlns:a16="http://schemas.microsoft.com/office/drawing/2014/main" id="{49629D8E-A4BD-5C50-4A1C-0D87D5CB8CB0}"/>
              </a:ext>
            </a:extLst>
          </p:cNvPr>
          <p:cNvSpPr>
            <a:spLocks noGrp="1"/>
          </p:cNvSpPr>
          <p:nvPr>
            <p:ph type="ftr" sz="quarter" idx="11"/>
          </p:nvPr>
        </p:nvSpPr>
        <p:spPr/>
        <p:txBody>
          <a:bodyPr/>
          <a:lstStyle/>
          <a:p>
            <a:r>
              <a:rPr lang="en-US"/>
              <a:t>Joint Electric Truck Scaling Initiative (JETSI)</a:t>
            </a:r>
          </a:p>
        </p:txBody>
      </p:sp>
    </p:spTree>
    <p:extLst>
      <p:ext uri="{BB962C8B-B14F-4D97-AF65-F5344CB8AC3E}">
        <p14:creationId xmlns:p14="http://schemas.microsoft.com/office/powerpoint/2010/main" val="98043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19C3C-4190-DB8F-251C-4E91ADC48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454149-D886-CE1A-BAAC-C29F388CD4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26E2C1-44DC-4312-9A42-9B7BA9056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CF829-E75E-AB06-4C4B-5EFF3F58A2DC}"/>
              </a:ext>
            </a:extLst>
          </p:cNvPr>
          <p:cNvSpPr>
            <a:spLocks noGrp="1"/>
          </p:cNvSpPr>
          <p:nvPr>
            <p:ph type="dt" sz="half" idx="10"/>
          </p:nvPr>
        </p:nvSpPr>
        <p:spPr/>
        <p:txBody>
          <a:bodyPr/>
          <a:lstStyle/>
          <a:p>
            <a:fld id="{C4C8F82F-0432-4260-825F-6353669FA8EA}" type="datetime1">
              <a:rPr lang="en-US" smtClean="0"/>
              <a:t>6/21/2023</a:t>
            </a:fld>
            <a:endParaRPr lang="en-US"/>
          </a:p>
        </p:txBody>
      </p:sp>
      <p:sp>
        <p:nvSpPr>
          <p:cNvPr id="6" name="Footer Placeholder 5">
            <a:extLst>
              <a:ext uri="{FF2B5EF4-FFF2-40B4-BE49-F238E27FC236}">
                <a16:creationId xmlns:a16="http://schemas.microsoft.com/office/drawing/2014/main" id="{298A8E57-BDB7-5C02-CD2F-3C8CEF8A630E}"/>
              </a:ext>
            </a:extLst>
          </p:cNvPr>
          <p:cNvSpPr>
            <a:spLocks noGrp="1"/>
          </p:cNvSpPr>
          <p:nvPr>
            <p:ph type="ftr" sz="quarter" idx="11"/>
          </p:nvPr>
        </p:nvSpPr>
        <p:spPr/>
        <p:txBody>
          <a:bodyPr/>
          <a:lstStyle/>
          <a:p>
            <a:r>
              <a:rPr lang="en-US"/>
              <a:t>Joint Electric Truck Scaling Initiative (JETSI)</a:t>
            </a:r>
          </a:p>
        </p:txBody>
      </p:sp>
      <p:sp>
        <p:nvSpPr>
          <p:cNvPr id="7" name="Slide Number Placeholder 6">
            <a:extLst>
              <a:ext uri="{FF2B5EF4-FFF2-40B4-BE49-F238E27FC236}">
                <a16:creationId xmlns:a16="http://schemas.microsoft.com/office/drawing/2014/main" id="{23A2B641-80D1-51D1-031D-6CF4BA9D8E4D}"/>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55890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B9A3-2623-74DD-6BB7-D16DE0BD6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0ABE6-2DDD-9F26-F9F6-74B73F24EB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2C08D-8230-ED24-E3DB-5EE6E46ED63B}"/>
              </a:ext>
            </a:extLst>
          </p:cNvPr>
          <p:cNvSpPr>
            <a:spLocks noGrp="1"/>
          </p:cNvSpPr>
          <p:nvPr>
            <p:ph type="dt" sz="half" idx="10"/>
          </p:nvPr>
        </p:nvSpPr>
        <p:spPr/>
        <p:txBody>
          <a:bodyPr/>
          <a:lstStyle/>
          <a:p>
            <a:fld id="{558DF083-D7A3-426B-B423-194BEEA749B5}" type="datetime1">
              <a:rPr lang="en-US" smtClean="0"/>
              <a:t>6/21/2023</a:t>
            </a:fld>
            <a:endParaRPr lang="en-US"/>
          </a:p>
        </p:txBody>
      </p:sp>
      <p:sp>
        <p:nvSpPr>
          <p:cNvPr id="5" name="Footer Placeholder 4">
            <a:extLst>
              <a:ext uri="{FF2B5EF4-FFF2-40B4-BE49-F238E27FC236}">
                <a16:creationId xmlns:a16="http://schemas.microsoft.com/office/drawing/2014/main" id="{57B3F30E-E933-E8B2-55EA-C431623059B8}"/>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B6E0817E-17A4-D9B7-D759-9C0E5B4E7497}"/>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560407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4E5B00-D810-4884-3EF3-ED365429F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32C95-180E-5F53-F4C2-9CC3E3A643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EE37F-2C36-0F44-AA2C-C31C4378A8AC}"/>
              </a:ext>
            </a:extLst>
          </p:cNvPr>
          <p:cNvSpPr>
            <a:spLocks noGrp="1"/>
          </p:cNvSpPr>
          <p:nvPr>
            <p:ph type="dt" sz="half" idx="10"/>
          </p:nvPr>
        </p:nvSpPr>
        <p:spPr/>
        <p:txBody>
          <a:bodyPr/>
          <a:lstStyle/>
          <a:p>
            <a:fld id="{276F815C-F7F7-4A3A-8157-35EEEC8790D0}" type="datetime1">
              <a:rPr lang="en-US" smtClean="0"/>
              <a:t>6/21/2023</a:t>
            </a:fld>
            <a:endParaRPr lang="en-US"/>
          </a:p>
        </p:txBody>
      </p:sp>
      <p:sp>
        <p:nvSpPr>
          <p:cNvPr id="5" name="Footer Placeholder 4">
            <a:extLst>
              <a:ext uri="{FF2B5EF4-FFF2-40B4-BE49-F238E27FC236}">
                <a16:creationId xmlns:a16="http://schemas.microsoft.com/office/drawing/2014/main" id="{3D321788-8942-C5EC-097A-1185AB76F5C8}"/>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32391730-DF55-2514-2034-E9BFEB520ED4}"/>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1257136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p:nvPr/>
                    </p:nvPicPr>
                    <p:blipFill>
                      <a:blip r:embed="rId4"/>
                      <a:stretch>
                        <a:fillRect/>
                      </a:stretch>
                    </p:blipFill>
                    <p:spPr>
                      <a:xfrm>
                        <a:off x="2118" y="2118"/>
                        <a:ext cx="2116" cy="2116"/>
                      </a:xfrm>
                      <a:prstGeom prst="rect">
                        <a:avLst/>
                      </a:prstGeom>
                    </p:spPr>
                  </p:pic>
                </p:oleObj>
              </mc:Fallback>
            </mc:AlternateContent>
          </a:graphicData>
        </a:graphic>
      </p:graphicFrame>
    </p:spTree>
    <p:extLst>
      <p:ext uri="{BB962C8B-B14F-4D97-AF65-F5344CB8AC3E}">
        <p14:creationId xmlns:p14="http://schemas.microsoft.com/office/powerpoint/2010/main" val="207247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5D41DE4-967C-6CAA-FEDC-2B03AB4F06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1355" y="0"/>
            <a:ext cx="9993628" cy="2948014"/>
          </a:xfrm>
          <a:prstGeom prst="rect">
            <a:avLst/>
          </a:prstGeom>
        </p:spPr>
      </p:pic>
      <p:sp>
        <p:nvSpPr>
          <p:cNvPr id="2" name="Title 1">
            <a:extLst>
              <a:ext uri="{FF2B5EF4-FFF2-40B4-BE49-F238E27FC236}">
                <a16:creationId xmlns:a16="http://schemas.microsoft.com/office/drawing/2014/main" id="{6AD8B176-96A8-0BF7-249A-9E59C6F56436}"/>
              </a:ext>
            </a:extLst>
          </p:cNvPr>
          <p:cNvSpPr>
            <a:spLocks noGrp="1"/>
          </p:cNvSpPr>
          <p:nvPr>
            <p:ph type="title"/>
          </p:nvPr>
        </p:nvSpPr>
        <p:spPr>
          <a:xfrm>
            <a:off x="838201" y="891460"/>
            <a:ext cx="10515600" cy="970435"/>
          </a:xfrm>
        </p:spPr>
        <p:txBody>
          <a:bodyPr/>
          <a:lstStyle>
            <a:lvl1pPr>
              <a:defRPr>
                <a:solidFill>
                  <a:srgbClr val="1E3D7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73A37BD-3227-0D54-E873-B55D3FAFC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E63D3-E363-8018-ABD1-5CFCE5796313}"/>
              </a:ext>
            </a:extLst>
          </p:cNvPr>
          <p:cNvSpPr>
            <a:spLocks noGrp="1"/>
          </p:cNvSpPr>
          <p:nvPr>
            <p:ph type="dt" sz="half" idx="10"/>
          </p:nvPr>
        </p:nvSpPr>
        <p:spPr/>
        <p:txBody>
          <a:bodyPr/>
          <a:lstStyle/>
          <a:p>
            <a:fld id="{566C41D9-C751-4636-B84E-81CAA1565E00}" type="datetime1">
              <a:rPr lang="en-US" smtClean="0"/>
              <a:t>6/21/2023</a:t>
            </a:fld>
            <a:endParaRPr lang="en-US"/>
          </a:p>
        </p:txBody>
      </p:sp>
      <p:sp>
        <p:nvSpPr>
          <p:cNvPr id="5" name="Footer Placeholder 4">
            <a:extLst>
              <a:ext uri="{FF2B5EF4-FFF2-40B4-BE49-F238E27FC236}">
                <a16:creationId xmlns:a16="http://schemas.microsoft.com/office/drawing/2014/main" id="{ECF407CD-F81D-DB36-D12C-282720A722B1}"/>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5C05A2E7-F864-52A2-0A4A-DA41DB7840C8}"/>
              </a:ext>
            </a:extLst>
          </p:cNvPr>
          <p:cNvSpPr>
            <a:spLocks noGrp="1"/>
          </p:cNvSpPr>
          <p:nvPr>
            <p:ph type="sldNum" sz="quarter" idx="12"/>
          </p:nvPr>
        </p:nvSpPr>
        <p:spPr/>
        <p:txBody>
          <a:bodyPr/>
          <a:lstStyle/>
          <a:p>
            <a:fld id="{F072D30F-774A-7942-982E-8C4E0060045E}" type="slidenum">
              <a:rPr lang="en-US" smtClean="0"/>
              <a:t>‹#›</a:t>
            </a:fld>
            <a:endParaRPr lang="en-US"/>
          </a:p>
        </p:txBody>
      </p:sp>
      <p:sp>
        <p:nvSpPr>
          <p:cNvPr id="9" name="TextBox 8">
            <a:extLst>
              <a:ext uri="{FF2B5EF4-FFF2-40B4-BE49-F238E27FC236}">
                <a16:creationId xmlns:a16="http://schemas.microsoft.com/office/drawing/2014/main" id="{CFBF2E62-8EBB-ADBD-453F-F0B9C01812C1}"/>
              </a:ext>
            </a:extLst>
          </p:cNvPr>
          <p:cNvSpPr txBox="1"/>
          <p:nvPr userDrawn="1"/>
        </p:nvSpPr>
        <p:spPr>
          <a:xfrm>
            <a:off x="5822303" y="242596"/>
            <a:ext cx="553149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latin typeface="Arial" panose="020B0604020202020204" pitchFamily="34" charset="0"/>
                <a:cs typeface="Arial" panose="020B0604020202020204" pitchFamily="34" charset="0"/>
              </a:rPr>
              <a:t>Learn more and ask questions at </a:t>
            </a:r>
            <a:r>
              <a:rPr lang="en-US" sz="1400" b="1" dirty="0">
                <a:solidFill>
                  <a:srgbClr val="92C83D"/>
                </a:solidFill>
                <a:latin typeface="Arial" panose="020B0604020202020204" pitchFamily="34" charset="0"/>
                <a:cs typeface="Arial" panose="020B0604020202020204" pitchFamily="34" charset="0"/>
              </a:rPr>
              <a:t>JETSIproject.com</a:t>
            </a:r>
          </a:p>
        </p:txBody>
      </p:sp>
    </p:spTree>
    <p:extLst>
      <p:ext uri="{BB962C8B-B14F-4D97-AF65-F5344CB8AC3E}">
        <p14:creationId xmlns:p14="http://schemas.microsoft.com/office/powerpoint/2010/main" val="65502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5D41DE4-967C-6CAA-FEDC-2B03AB4F06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1355" y="0"/>
            <a:ext cx="9993628" cy="2948014"/>
          </a:xfrm>
          <a:prstGeom prst="rect">
            <a:avLst/>
          </a:prstGeom>
        </p:spPr>
      </p:pic>
      <p:sp>
        <p:nvSpPr>
          <p:cNvPr id="4" name="Date Placeholder 3">
            <a:extLst>
              <a:ext uri="{FF2B5EF4-FFF2-40B4-BE49-F238E27FC236}">
                <a16:creationId xmlns:a16="http://schemas.microsoft.com/office/drawing/2014/main" id="{D34E63D3-E363-8018-ABD1-5CFCE5796313}"/>
              </a:ext>
            </a:extLst>
          </p:cNvPr>
          <p:cNvSpPr>
            <a:spLocks noGrp="1"/>
          </p:cNvSpPr>
          <p:nvPr>
            <p:ph type="dt" sz="half" idx="10"/>
          </p:nvPr>
        </p:nvSpPr>
        <p:spPr/>
        <p:txBody>
          <a:bodyPr/>
          <a:lstStyle/>
          <a:p>
            <a:fld id="{F8683F57-013E-4D6F-9013-29959FA82DAB}" type="datetime1">
              <a:rPr lang="en-US" smtClean="0"/>
              <a:t>6/21/2023</a:t>
            </a:fld>
            <a:endParaRPr lang="en-US"/>
          </a:p>
        </p:txBody>
      </p:sp>
      <p:sp>
        <p:nvSpPr>
          <p:cNvPr id="5" name="Footer Placeholder 4">
            <a:extLst>
              <a:ext uri="{FF2B5EF4-FFF2-40B4-BE49-F238E27FC236}">
                <a16:creationId xmlns:a16="http://schemas.microsoft.com/office/drawing/2014/main" id="{ECF407CD-F81D-DB36-D12C-282720A722B1}"/>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5C05A2E7-F864-52A2-0A4A-DA41DB7840C8}"/>
              </a:ext>
            </a:extLst>
          </p:cNvPr>
          <p:cNvSpPr>
            <a:spLocks noGrp="1"/>
          </p:cNvSpPr>
          <p:nvPr>
            <p:ph type="sldNum" sz="quarter" idx="12"/>
          </p:nvPr>
        </p:nvSpPr>
        <p:spPr/>
        <p:txBody>
          <a:bodyPr/>
          <a:lstStyle/>
          <a:p>
            <a:fld id="{F072D30F-774A-7942-982E-8C4E0060045E}" type="slidenum">
              <a:rPr lang="en-US" smtClean="0"/>
              <a:t>‹#›</a:t>
            </a:fld>
            <a:endParaRPr lang="en-US"/>
          </a:p>
        </p:txBody>
      </p:sp>
      <p:sp>
        <p:nvSpPr>
          <p:cNvPr id="8" name="Title 1">
            <a:extLst>
              <a:ext uri="{FF2B5EF4-FFF2-40B4-BE49-F238E27FC236}">
                <a16:creationId xmlns:a16="http://schemas.microsoft.com/office/drawing/2014/main" id="{DAF5603F-8CAF-CBAE-E452-5C94FF071407}"/>
              </a:ext>
            </a:extLst>
          </p:cNvPr>
          <p:cNvSpPr>
            <a:spLocks noGrp="1"/>
          </p:cNvSpPr>
          <p:nvPr>
            <p:ph type="title"/>
          </p:nvPr>
        </p:nvSpPr>
        <p:spPr>
          <a:xfrm>
            <a:off x="838200" y="891460"/>
            <a:ext cx="10515600" cy="970435"/>
          </a:xfrm>
        </p:spPr>
        <p:txBody>
          <a:bodyPr/>
          <a:lstStyle>
            <a:lvl1pPr>
              <a:defRPr b="1">
                <a:solidFill>
                  <a:srgbClr val="1E3D74"/>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9BEC1F30-5559-0FF8-532A-6C868576BB25}"/>
              </a:ext>
            </a:extLst>
          </p:cNvPr>
          <p:cNvSpPr>
            <a:spLocks noGrp="1"/>
          </p:cNvSpPr>
          <p:nvPr>
            <p:ph idx="1"/>
          </p:nvPr>
        </p:nvSpPr>
        <p:spPr>
          <a:xfrm>
            <a:off x="838200" y="1996832"/>
            <a:ext cx="10515600" cy="396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C2B344EA-B4BD-7AB3-5822-2FCED59177B1}"/>
              </a:ext>
            </a:extLst>
          </p:cNvPr>
          <p:cNvSpPr txBox="1"/>
          <p:nvPr userDrawn="1"/>
        </p:nvSpPr>
        <p:spPr>
          <a:xfrm>
            <a:off x="5822303" y="242596"/>
            <a:ext cx="553149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latin typeface="Arial" panose="020B0604020202020204" pitchFamily="34" charset="0"/>
                <a:cs typeface="Arial" panose="020B0604020202020204" pitchFamily="34" charset="0"/>
              </a:rPr>
              <a:t>Learn more and ask questions at </a:t>
            </a:r>
            <a:r>
              <a:rPr lang="en-US" sz="1400" b="1" dirty="0">
                <a:solidFill>
                  <a:srgbClr val="92C83D"/>
                </a:solidFill>
                <a:latin typeface="Arial" panose="020B0604020202020204" pitchFamily="34" charset="0"/>
                <a:cs typeface="Arial" panose="020B0604020202020204" pitchFamily="34" charset="0"/>
              </a:rPr>
              <a:t>JETSIproject.com</a:t>
            </a:r>
          </a:p>
        </p:txBody>
      </p:sp>
    </p:spTree>
    <p:extLst>
      <p:ext uri="{BB962C8B-B14F-4D97-AF65-F5344CB8AC3E}">
        <p14:creationId xmlns:p14="http://schemas.microsoft.com/office/powerpoint/2010/main" val="3354024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D8B53-1680-88B2-FEE3-F480F03A1ED8}"/>
              </a:ext>
            </a:extLst>
          </p:cNvPr>
          <p:cNvSpPr>
            <a:spLocks noGrp="1"/>
          </p:cNvSpPr>
          <p:nvPr>
            <p:ph type="title"/>
          </p:nvPr>
        </p:nvSpPr>
        <p:spPr>
          <a:xfrm>
            <a:off x="831850" y="1709738"/>
            <a:ext cx="10515600" cy="2852737"/>
          </a:xfrm>
        </p:spPr>
        <p:txBody>
          <a:bodyPr anchor="b"/>
          <a:lstStyle>
            <a:lvl1pPr>
              <a:defRPr sz="6000">
                <a:solidFill>
                  <a:srgbClr val="1E3D7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7F487F8-1234-0D3D-9582-4679E8F8A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30F9D6-AF1B-0EA4-90DA-325AD3A4CB5D}"/>
              </a:ext>
            </a:extLst>
          </p:cNvPr>
          <p:cNvSpPr>
            <a:spLocks noGrp="1"/>
          </p:cNvSpPr>
          <p:nvPr>
            <p:ph type="dt" sz="half" idx="10"/>
          </p:nvPr>
        </p:nvSpPr>
        <p:spPr/>
        <p:txBody>
          <a:bodyPr/>
          <a:lstStyle/>
          <a:p>
            <a:fld id="{FF20A334-FE17-4ABC-A1C3-0D9770D6B832}" type="datetime1">
              <a:rPr lang="en-US" smtClean="0"/>
              <a:t>6/21/2023</a:t>
            </a:fld>
            <a:endParaRPr lang="en-US"/>
          </a:p>
        </p:txBody>
      </p:sp>
      <p:sp>
        <p:nvSpPr>
          <p:cNvPr id="5" name="Footer Placeholder 4">
            <a:extLst>
              <a:ext uri="{FF2B5EF4-FFF2-40B4-BE49-F238E27FC236}">
                <a16:creationId xmlns:a16="http://schemas.microsoft.com/office/drawing/2014/main" id="{46489F53-D0F1-985F-6C22-67F8C08E7F61}"/>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E3C3B82F-86DB-C457-354B-0346AFEEC68D}"/>
              </a:ext>
            </a:extLst>
          </p:cNvPr>
          <p:cNvSpPr>
            <a:spLocks noGrp="1"/>
          </p:cNvSpPr>
          <p:nvPr>
            <p:ph type="sldNum" sz="quarter" idx="12"/>
          </p:nvPr>
        </p:nvSpPr>
        <p:spPr/>
        <p:txBody>
          <a:bodyPr/>
          <a:lstStyle/>
          <a:p>
            <a:fld id="{F072D30F-774A-7942-982E-8C4E0060045E}" type="slidenum">
              <a:rPr lang="en-US" smtClean="0"/>
              <a:t>‹#›</a:t>
            </a:fld>
            <a:endParaRPr lang="en-US"/>
          </a:p>
        </p:txBody>
      </p:sp>
      <p:pic>
        <p:nvPicPr>
          <p:cNvPr id="8" name="Graphic 7">
            <a:extLst>
              <a:ext uri="{FF2B5EF4-FFF2-40B4-BE49-F238E27FC236}">
                <a16:creationId xmlns:a16="http://schemas.microsoft.com/office/drawing/2014/main" id="{89363367-5F1C-6A31-5E83-CC04244AC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1355" y="0"/>
            <a:ext cx="9993628" cy="2948014"/>
          </a:xfrm>
          <a:prstGeom prst="rect">
            <a:avLst/>
          </a:prstGeom>
        </p:spPr>
      </p:pic>
      <p:sp>
        <p:nvSpPr>
          <p:cNvPr id="9" name="TextBox 8">
            <a:extLst>
              <a:ext uri="{FF2B5EF4-FFF2-40B4-BE49-F238E27FC236}">
                <a16:creationId xmlns:a16="http://schemas.microsoft.com/office/drawing/2014/main" id="{EB057066-CC8C-4032-56EA-C05739000055}"/>
              </a:ext>
            </a:extLst>
          </p:cNvPr>
          <p:cNvSpPr txBox="1"/>
          <p:nvPr userDrawn="1"/>
        </p:nvSpPr>
        <p:spPr>
          <a:xfrm>
            <a:off x="5822303" y="242596"/>
            <a:ext cx="553149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latin typeface="Arial" panose="020B0604020202020204" pitchFamily="34" charset="0"/>
                <a:cs typeface="Arial" panose="020B0604020202020204" pitchFamily="34" charset="0"/>
              </a:rPr>
              <a:t>Learn more and ask questions at </a:t>
            </a:r>
            <a:r>
              <a:rPr lang="en-US" sz="1400" b="1" dirty="0">
                <a:solidFill>
                  <a:srgbClr val="92C83D"/>
                </a:solidFill>
                <a:latin typeface="Arial" panose="020B0604020202020204" pitchFamily="34" charset="0"/>
                <a:cs typeface="Arial" panose="020B0604020202020204" pitchFamily="34" charset="0"/>
              </a:rPr>
              <a:t>JETSIproject.com</a:t>
            </a:r>
          </a:p>
        </p:txBody>
      </p:sp>
    </p:spTree>
    <p:extLst>
      <p:ext uri="{BB962C8B-B14F-4D97-AF65-F5344CB8AC3E}">
        <p14:creationId xmlns:p14="http://schemas.microsoft.com/office/powerpoint/2010/main" val="320783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3457-7F64-D50E-FC93-F71A17576534}"/>
              </a:ext>
            </a:extLst>
          </p:cNvPr>
          <p:cNvSpPr>
            <a:spLocks noGrp="1"/>
          </p:cNvSpPr>
          <p:nvPr>
            <p:ph type="title"/>
          </p:nvPr>
        </p:nvSpPr>
        <p:spPr/>
        <p:txBody>
          <a:bodyPr/>
          <a:lstStyle>
            <a:lvl1pPr>
              <a:defRPr>
                <a:solidFill>
                  <a:srgbClr val="1E3D7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28747A4-1BB4-7AD0-529F-E03216B417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93342-7F2E-7FB6-9C24-177BFEEDD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E3839-0FAA-D082-FD31-059C156469CF}"/>
              </a:ext>
            </a:extLst>
          </p:cNvPr>
          <p:cNvSpPr>
            <a:spLocks noGrp="1"/>
          </p:cNvSpPr>
          <p:nvPr>
            <p:ph type="dt" sz="half" idx="10"/>
          </p:nvPr>
        </p:nvSpPr>
        <p:spPr/>
        <p:txBody>
          <a:bodyPr/>
          <a:lstStyle/>
          <a:p>
            <a:fld id="{29A0FBAC-BEBE-4E39-A98D-E732507046AE}" type="datetime1">
              <a:rPr lang="en-US" smtClean="0"/>
              <a:t>6/21/2023</a:t>
            </a:fld>
            <a:endParaRPr lang="en-US"/>
          </a:p>
        </p:txBody>
      </p:sp>
      <p:sp>
        <p:nvSpPr>
          <p:cNvPr id="6" name="Footer Placeholder 5">
            <a:extLst>
              <a:ext uri="{FF2B5EF4-FFF2-40B4-BE49-F238E27FC236}">
                <a16:creationId xmlns:a16="http://schemas.microsoft.com/office/drawing/2014/main" id="{2A0F3D06-86D1-C0F8-6E78-5B0A59A0D3A7}"/>
              </a:ext>
            </a:extLst>
          </p:cNvPr>
          <p:cNvSpPr>
            <a:spLocks noGrp="1"/>
          </p:cNvSpPr>
          <p:nvPr>
            <p:ph type="ftr" sz="quarter" idx="11"/>
          </p:nvPr>
        </p:nvSpPr>
        <p:spPr/>
        <p:txBody>
          <a:bodyPr/>
          <a:lstStyle/>
          <a:p>
            <a:r>
              <a:rPr lang="en-US"/>
              <a:t>Joint Electric Truck Scaling Initiative (JETSI)</a:t>
            </a:r>
          </a:p>
        </p:txBody>
      </p:sp>
      <p:sp>
        <p:nvSpPr>
          <p:cNvPr id="7" name="Slide Number Placeholder 6">
            <a:extLst>
              <a:ext uri="{FF2B5EF4-FFF2-40B4-BE49-F238E27FC236}">
                <a16:creationId xmlns:a16="http://schemas.microsoft.com/office/drawing/2014/main" id="{6B25ACE8-D140-CCF1-759D-3050435E6545}"/>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308255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A61F-8D5F-F6DC-F9FE-0D5A2617DA2B}"/>
              </a:ext>
            </a:extLst>
          </p:cNvPr>
          <p:cNvSpPr>
            <a:spLocks noGrp="1"/>
          </p:cNvSpPr>
          <p:nvPr>
            <p:ph type="title"/>
          </p:nvPr>
        </p:nvSpPr>
        <p:spPr>
          <a:xfrm>
            <a:off x="839788" y="365125"/>
            <a:ext cx="10515600" cy="1325563"/>
          </a:xfrm>
        </p:spPr>
        <p:txBody>
          <a:bodyPr/>
          <a:lstStyle>
            <a:lvl1pPr>
              <a:defRPr>
                <a:solidFill>
                  <a:srgbClr val="1E3D7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7334A8C-6C81-E621-0D18-BE9CC1CE556F}"/>
              </a:ext>
            </a:extLst>
          </p:cNvPr>
          <p:cNvSpPr>
            <a:spLocks noGrp="1"/>
          </p:cNvSpPr>
          <p:nvPr>
            <p:ph type="body" idx="1"/>
          </p:nvPr>
        </p:nvSpPr>
        <p:spPr>
          <a:xfrm>
            <a:off x="839788" y="1681163"/>
            <a:ext cx="5157787" cy="823912"/>
          </a:xfrm>
        </p:spPr>
        <p:txBody>
          <a:bodyPr anchor="b"/>
          <a:lstStyle>
            <a:lvl1pPr marL="0" indent="0">
              <a:buNone/>
              <a:defRPr sz="2400" b="1">
                <a:solidFill>
                  <a:srgbClr val="92C8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574183C-9D8F-345E-9301-C0DD08BC2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0D73E4-6BC4-74E3-7FA3-4F7595BEA1CA}"/>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2C8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8E43D2D-719F-025B-EE77-2BCF0C199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A861D-FBFF-9548-EB84-F420FDC5728B}"/>
              </a:ext>
            </a:extLst>
          </p:cNvPr>
          <p:cNvSpPr>
            <a:spLocks noGrp="1"/>
          </p:cNvSpPr>
          <p:nvPr>
            <p:ph type="dt" sz="half" idx="10"/>
          </p:nvPr>
        </p:nvSpPr>
        <p:spPr/>
        <p:txBody>
          <a:bodyPr/>
          <a:lstStyle/>
          <a:p>
            <a:fld id="{BD132160-54F6-4F4F-B24D-C498F6142C8E}" type="datetime1">
              <a:rPr lang="en-US" smtClean="0"/>
              <a:t>6/21/2023</a:t>
            </a:fld>
            <a:endParaRPr lang="en-US"/>
          </a:p>
        </p:txBody>
      </p:sp>
      <p:sp>
        <p:nvSpPr>
          <p:cNvPr id="8" name="Footer Placeholder 7">
            <a:extLst>
              <a:ext uri="{FF2B5EF4-FFF2-40B4-BE49-F238E27FC236}">
                <a16:creationId xmlns:a16="http://schemas.microsoft.com/office/drawing/2014/main" id="{17BCD809-D7C4-72D5-D17D-6295EA64C760}"/>
              </a:ext>
            </a:extLst>
          </p:cNvPr>
          <p:cNvSpPr>
            <a:spLocks noGrp="1"/>
          </p:cNvSpPr>
          <p:nvPr>
            <p:ph type="ftr" sz="quarter" idx="11"/>
          </p:nvPr>
        </p:nvSpPr>
        <p:spPr/>
        <p:txBody>
          <a:bodyPr/>
          <a:lstStyle/>
          <a:p>
            <a:r>
              <a:rPr lang="en-US"/>
              <a:t>Joint Electric Truck Scaling Initiative (JETSI)</a:t>
            </a:r>
          </a:p>
        </p:txBody>
      </p:sp>
      <p:sp>
        <p:nvSpPr>
          <p:cNvPr id="9" name="Slide Number Placeholder 8">
            <a:extLst>
              <a:ext uri="{FF2B5EF4-FFF2-40B4-BE49-F238E27FC236}">
                <a16:creationId xmlns:a16="http://schemas.microsoft.com/office/drawing/2014/main" id="{E577DD3F-9DEE-E9C9-E730-EBE7CF0A730F}"/>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371618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001B-E069-E9E9-A0CC-1D9528CEB9B6}"/>
              </a:ext>
            </a:extLst>
          </p:cNvPr>
          <p:cNvSpPr>
            <a:spLocks noGrp="1"/>
          </p:cNvSpPr>
          <p:nvPr>
            <p:ph type="title"/>
          </p:nvPr>
        </p:nvSpPr>
        <p:spPr/>
        <p:txBody>
          <a:bodyPr/>
          <a:lstStyle>
            <a:lvl1pPr>
              <a:defRPr>
                <a:solidFill>
                  <a:srgbClr val="1E3D74"/>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FA53283B-D5C9-707D-6282-A6AD2A298D02}"/>
              </a:ext>
            </a:extLst>
          </p:cNvPr>
          <p:cNvSpPr>
            <a:spLocks noGrp="1"/>
          </p:cNvSpPr>
          <p:nvPr>
            <p:ph type="dt" sz="half" idx="10"/>
          </p:nvPr>
        </p:nvSpPr>
        <p:spPr/>
        <p:txBody>
          <a:bodyPr/>
          <a:lstStyle/>
          <a:p>
            <a:fld id="{0B5D9CA9-9609-4709-8DFE-53EF23692137}" type="datetime1">
              <a:rPr lang="en-US" smtClean="0"/>
              <a:t>6/21/2023</a:t>
            </a:fld>
            <a:endParaRPr lang="en-US"/>
          </a:p>
        </p:txBody>
      </p:sp>
      <p:sp>
        <p:nvSpPr>
          <p:cNvPr id="4" name="Footer Placeholder 3">
            <a:extLst>
              <a:ext uri="{FF2B5EF4-FFF2-40B4-BE49-F238E27FC236}">
                <a16:creationId xmlns:a16="http://schemas.microsoft.com/office/drawing/2014/main" id="{1D0DCAC5-2227-BB72-6A89-030E35752613}"/>
              </a:ext>
            </a:extLst>
          </p:cNvPr>
          <p:cNvSpPr>
            <a:spLocks noGrp="1"/>
          </p:cNvSpPr>
          <p:nvPr>
            <p:ph type="ftr" sz="quarter" idx="11"/>
          </p:nvPr>
        </p:nvSpPr>
        <p:spPr/>
        <p:txBody>
          <a:bodyPr/>
          <a:lstStyle/>
          <a:p>
            <a:r>
              <a:rPr lang="en-US"/>
              <a:t>Joint Electric Truck Scaling Initiative (JETSI)</a:t>
            </a:r>
          </a:p>
        </p:txBody>
      </p:sp>
      <p:sp>
        <p:nvSpPr>
          <p:cNvPr id="5" name="Slide Number Placeholder 4">
            <a:extLst>
              <a:ext uri="{FF2B5EF4-FFF2-40B4-BE49-F238E27FC236}">
                <a16:creationId xmlns:a16="http://schemas.microsoft.com/office/drawing/2014/main" id="{EA0E1B33-025B-7AF0-884F-88F481194E57}"/>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352447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63555E-1393-87D3-AA58-59BA9442ACE8}"/>
              </a:ext>
            </a:extLst>
          </p:cNvPr>
          <p:cNvSpPr>
            <a:spLocks noGrp="1"/>
          </p:cNvSpPr>
          <p:nvPr>
            <p:ph type="dt" sz="half" idx="10"/>
          </p:nvPr>
        </p:nvSpPr>
        <p:spPr/>
        <p:txBody>
          <a:bodyPr/>
          <a:lstStyle/>
          <a:p>
            <a:fld id="{0DB40C87-45EB-42E2-816D-C418DC2F3DB5}" type="datetime1">
              <a:rPr lang="en-US" smtClean="0"/>
              <a:t>6/21/2023</a:t>
            </a:fld>
            <a:endParaRPr lang="en-US"/>
          </a:p>
        </p:txBody>
      </p:sp>
      <p:sp>
        <p:nvSpPr>
          <p:cNvPr id="3" name="Footer Placeholder 2">
            <a:extLst>
              <a:ext uri="{FF2B5EF4-FFF2-40B4-BE49-F238E27FC236}">
                <a16:creationId xmlns:a16="http://schemas.microsoft.com/office/drawing/2014/main" id="{D03A3912-35C9-9294-F714-CE3597ECD588}"/>
              </a:ext>
            </a:extLst>
          </p:cNvPr>
          <p:cNvSpPr>
            <a:spLocks noGrp="1"/>
          </p:cNvSpPr>
          <p:nvPr>
            <p:ph type="ftr" sz="quarter" idx="11"/>
          </p:nvPr>
        </p:nvSpPr>
        <p:spPr/>
        <p:txBody>
          <a:bodyPr/>
          <a:lstStyle/>
          <a:p>
            <a:r>
              <a:rPr lang="en-US"/>
              <a:t>Joint Electric Truck Scaling Initiative (JETSI)</a:t>
            </a:r>
          </a:p>
        </p:txBody>
      </p:sp>
      <p:sp>
        <p:nvSpPr>
          <p:cNvPr id="4" name="Slide Number Placeholder 3">
            <a:extLst>
              <a:ext uri="{FF2B5EF4-FFF2-40B4-BE49-F238E27FC236}">
                <a16:creationId xmlns:a16="http://schemas.microsoft.com/office/drawing/2014/main" id="{CD93AB3E-5C56-64F5-033E-C46CE8A6E5E2}"/>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145000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DC92-031C-3757-7ECD-C73AAD096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C87EBC-96D6-13E3-74FA-35CD1650C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35DDFC-1D0D-2CDB-D206-E3BCEC1BC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0A856-368A-6CD3-775B-0E2CB5FAA3ED}"/>
              </a:ext>
            </a:extLst>
          </p:cNvPr>
          <p:cNvSpPr>
            <a:spLocks noGrp="1"/>
          </p:cNvSpPr>
          <p:nvPr>
            <p:ph type="dt" sz="half" idx="10"/>
          </p:nvPr>
        </p:nvSpPr>
        <p:spPr/>
        <p:txBody>
          <a:bodyPr/>
          <a:lstStyle/>
          <a:p>
            <a:fld id="{5ADA0ECF-C572-4D27-AAF7-DF6A21F952DC}" type="datetime1">
              <a:rPr lang="en-US" smtClean="0"/>
              <a:t>6/21/2023</a:t>
            </a:fld>
            <a:endParaRPr lang="en-US"/>
          </a:p>
        </p:txBody>
      </p:sp>
      <p:sp>
        <p:nvSpPr>
          <p:cNvPr id="6" name="Footer Placeholder 5">
            <a:extLst>
              <a:ext uri="{FF2B5EF4-FFF2-40B4-BE49-F238E27FC236}">
                <a16:creationId xmlns:a16="http://schemas.microsoft.com/office/drawing/2014/main" id="{6B8986E4-6E82-CA5A-2D78-A31973DF0D08}"/>
              </a:ext>
            </a:extLst>
          </p:cNvPr>
          <p:cNvSpPr>
            <a:spLocks noGrp="1"/>
          </p:cNvSpPr>
          <p:nvPr>
            <p:ph type="ftr" sz="quarter" idx="11"/>
          </p:nvPr>
        </p:nvSpPr>
        <p:spPr/>
        <p:txBody>
          <a:bodyPr/>
          <a:lstStyle/>
          <a:p>
            <a:r>
              <a:rPr lang="en-US"/>
              <a:t>Joint Electric Truck Scaling Initiative (JETSI)</a:t>
            </a:r>
          </a:p>
        </p:txBody>
      </p:sp>
      <p:sp>
        <p:nvSpPr>
          <p:cNvPr id="7" name="Slide Number Placeholder 6">
            <a:extLst>
              <a:ext uri="{FF2B5EF4-FFF2-40B4-BE49-F238E27FC236}">
                <a16:creationId xmlns:a16="http://schemas.microsoft.com/office/drawing/2014/main" id="{071D60A7-5526-F844-ED0A-4127BFCE1969}"/>
              </a:ext>
            </a:extLst>
          </p:cNvPr>
          <p:cNvSpPr>
            <a:spLocks noGrp="1"/>
          </p:cNvSpPr>
          <p:nvPr>
            <p:ph type="sldNum" sz="quarter" idx="12"/>
          </p:nvPr>
        </p:nvSpPr>
        <p:spPr/>
        <p:txBody>
          <a:bodyPr/>
          <a:lstStyle/>
          <a:p>
            <a:fld id="{F072D30F-774A-7942-982E-8C4E0060045E}" type="slidenum">
              <a:rPr lang="en-US" smtClean="0"/>
              <a:t>‹#›</a:t>
            </a:fld>
            <a:endParaRPr lang="en-US"/>
          </a:p>
        </p:txBody>
      </p:sp>
    </p:spTree>
    <p:extLst>
      <p:ext uri="{BB962C8B-B14F-4D97-AF65-F5344CB8AC3E}">
        <p14:creationId xmlns:p14="http://schemas.microsoft.com/office/powerpoint/2010/main" val="121198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42D82-0516-2A30-DB47-E6B90A948097}"/>
              </a:ext>
            </a:extLst>
          </p:cNvPr>
          <p:cNvSpPr/>
          <p:nvPr userDrawn="1"/>
        </p:nvSpPr>
        <p:spPr>
          <a:xfrm>
            <a:off x="0" y="6176963"/>
            <a:ext cx="12192000" cy="671041"/>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EDF32D5-6803-D090-CCF3-D5126C1188AF}"/>
              </a:ext>
            </a:extLst>
          </p:cNvPr>
          <p:cNvSpPr>
            <a:spLocks noGrp="1"/>
          </p:cNvSpPr>
          <p:nvPr>
            <p:ph type="title"/>
          </p:nvPr>
        </p:nvSpPr>
        <p:spPr>
          <a:xfrm>
            <a:off x="838200" y="891460"/>
            <a:ext cx="10515600" cy="9704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D1FDB7A-6B2D-D116-2503-816BDF824B6E}"/>
              </a:ext>
            </a:extLst>
          </p:cNvPr>
          <p:cNvSpPr>
            <a:spLocks noGrp="1"/>
          </p:cNvSpPr>
          <p:nvPr>
            <p:ph type="body" idx="1"/>
          </p:nvPr>
        </p:nvSpPr>
        <p:spPr>
          <a:xfrm>
            <a:off x="838200" y="1996832"/>
            <a:ext cx="10515600" cy="39697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12195A-7CE7-B90C-9297-CB7445C737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6B64E-245D-4A45-B5D3-0F776A40EB72}" type="datetime1">
              <a:rPr lang="en-US" smtClean="0"/>
              <a:t>6/21/2023</a:t>
            </a:fld>
            <a:endParaRPr lang="en-US"/>
          </a:p>
        </p:txBody>
      </p:sp>
      <p:sp>
        <p:nvSpPr>
          <p:cNvPr id="5" name="Footer Placeholder 4">
            <a:extLst>
              <a:ext uri="{FF2B5EF4-FFF2-40B4-BE49-F238E27FC236}">
                <a16:creationId xmlns:a16="http://schemas.microsoft.com/office/drawing/2014/main" id="{C8CA0AC7-BCA2-0FC1-25DE-691E7C297C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Joint Electric Truck Scaling Initiative (JETSI)</a:t>
            </a:r>
            <a:endParaRPr lang="en-US" dirty="0"/>
          </a:p>
        </p:txBody>
      </p:sp>
      <p:sp>
        <p:nvSpPr>
          <p:cNvPr id="6" name="Slide Number Placeholder 5">
            <a:extLst>
              <a:ext uri="{FF2B5EF4-FFF2-40B4-BE49-F238E27FC236}">
                <a16:creationId xmlns:a16="http://schemas.microsoft.com/office/drawing/2014/main" id="{CFE0CF7D-09B0-3054-5DBF-2E43BC125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2D30F-774A-7942-982E-8C4E0060045E}" type="slidenum">
              <a:rPr lang="en-US" smtClean="0"/>
              <a:t>‹#›</a:t>
            </a:fld>
            <a:endParaRPr lang="en-US"/>
          </a:p>
        </p:txBody>
      </p:sp>
      <p:pic>
        <p:nvPicPr>
          <p:cNvPr id="7" name="Picture 6">
            <a:extLst>
              <a:ext uri="{FF2B5EF4-FFF2-40B4-BE49-F238E27FC236}">
                <a16:creationId xmlns:a16="http://schemas.microsoft.com/office/drawing/2014/main" id="{6E42C872-47FD-DF0C-337F-74B9C5E6EE81}"/>
              </a:ext>
            </a:extLst>
          </p:cNvPr>
          <p:cNvPicPr>
            <a:picLocks noChangeAspect="1"/>
          </p:cNvPicPr>
          <p:nvPr userDrawn="1"/>
        </p:nvPicPr>
        <p:blipFill>
          <a:blip r:embed="rId15"/>
          <a:stretch>
            <a:fillRect/>
          </a:stretch>
        </p:blipFill>
        <p:spPr>
          <a:xfrm>
            <a:off x="449841" y="9996"/>
            <a:ext cx="1164356" cy="710257"/>
          </a:xfrm>
          <a:prstGeom prst="rect">
            <a:avLst/>
          </a:prstGeom>
        </p:spPr>
      </p:pic>
      <p:pic>
        <p:nvPicPr>
          <p:cNvPr id="13" name="Graphic 12">
            <a:extLst>
              <a:ext uri="{FF2B5EF4-FFF2-40B4-BE49-F238E27FC236}">
                <a16:creationId xmlns:a16="http://schemas.microsoft.com/office/drawing/2014/main" id="{A032F683-5BF8-2913-8289-6796C13B738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230016" y="0"/>
            <a:ext cx="9961984" cy="712073"/>
          </a:xfrm>
          <a:prstGeom prst="rect">
            <a:avLst/>
          </a:prstGeom>
        </p:spPr>
      </p:pic>
      <p:sp>
        <p:nvSpPr>
          <p:cNvPr id="8" name="TextBox 7">
            <a:extLst>
              <a:ext uri="{FF2B5EF4-FFF2-40B4-BE49-F238E27FC236}">
                <a16:creationId xmlns:a16="http://schemas.microsoft.com/office/drawing/2014/main" id="{E9A3F558-72A8-9C9A-5812-3EB792DBCD87}"/>
              </a:ext>
            </a:extLst>
          </p:cNvPr>
          <p:cNvSpPr txBox="1"/>
          <p:nvPr userDrawn="1"/>
        </p:nvSpPr>
        <p:spPr>
          <a:xfrm>
            <a:off x="5822303" y="242596"/>
            <a:ext cx="553149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latin typeface="Arial" panose="020B0604020202020204" pitchFamily="34" charset="0"/>
                <a:cs typeface="Arial" panose="020B0604020202020204" pitchFamily="34" charset="0"/>
              </a:rPr>
              <a:t>Learn more and ask questions at </a:t>
            </a:r>
            <a:r>
              <a:rPr lang="en-US" sz="1400" b="1" dirty="0">
                <a:solidFill>
                  <a:srgbClr val="92C83D"/>
                </a:solidFill>
                <a:latin typeface="Arial" panose="020B0604020202020204" pitchFamily="34" charset="0"/>
                <a:cs typeface="Arial" panose="020B0604020202020204" pitchFamily="34" charset="0"/>
              </a:rPr>
              <a:t>JETSIproject.com</a:t>
            </a:r>
          </a:p>
        </p:txBody>
      </p:sp>
    </p:spTree>
    <p:extLst>
      <p:ext uri="{BB962C8B-B14F-4D97-AF65-F5344CB8AC3E}">
        <p14:creationId xmlns:p14="http://schemas.microsoft.com/office/powerpoint/2010/main" val="79060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p:txStyles>
    <p:titleStyle>
      <a:lvl1pPr algn="l" defTabSz="914400" rtl="0" eaLnBrk="1" latinLnBrk="0" hangingPunct="1">
        <a:lnSpc>
          <a:spcPct val="90000"/>
        </a:lnSpc>
        <a:spcBef>
          <a:spcPct val="0"/>
        </a:spcBef>
        <a:buNone/>
        <a:defRPr sz="2400" b="1" kern="1200">
          <a:solidFill>
            <a:schemeClr val="tx1"/>
          </a:solidFill>
          <a:latin typeface="Univers"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Univers"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www.jetsiproject.com/"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2EB03FA-86A3-D1EE-95A9-65255B5E8353}"/>
              </a:ext>
            </a:extLst>
          </p:cNvPr>
          <p:cNvSpPr>
            <a:spLocks noGrp="1"/>
          </p:cNvSpPr>
          <p:nvPr>
            <p:ph type="subTitle" idx="1"/>
          </p:nvPr>
        </p:nvSpPr>
        <p:spPr>
          <a:xfrm>
            <a:off x="555341" y="3024450"/>
            <a:ext cx="3803780" cy="1655762"/>
          </a:xfrm>
        </p:spPr>
        <p:txBody>
          <a:bodyPr/>
          <a:lstStyle/>
          <a:p>
            <a:r>
              <a:rPr lang="en-US" dirty="0">
                <a:solidFill>
                  <a:schemeClr val="tx1"/>
                </a:solidFill>
              </a:rPr>
              <a:t>Joint Electric Truck Scaling Initiative (JETSI)</a:t>
            </a:r>
          </a:p>
          <a:p>
            <a:r>
              <a:rPr lang="en-US" sz="1400" dirty="0"/>
              <a:t>2023 update</a:t>
            </a:r>
            <a:endParaRPr lang="en-US" sz="1400" dirty="0">
              <a:solidFill>
                <a:schemeClr val="tx1"/>
              </a:solidFill>
            </a:endParaRPr>
          </a:p>
        </p:txBody>
      </p:sp>
      <p:pic>
        <p:nvPicPr>
          <p:cNvPr id="5" name="Picture 4">
            <a:extLst>
              <a:ext uri="{FF2B5EF4-FFF2-40B4-BE49-F238E27FC236}">
                <a16:creationId xmlns:a16="http://schemas.microsoft.com/office/drawing/2014/main" id="{E59A3411-F202-5852-BC8A-573AA95DDE98}"/>
              </a:ext>
            </a:extLst>
          </p:cNvPr>
          <p:cNvPicPr>
            <a:picLocks noChangeAspect="1"/>
          </p:cNvPicPr>
          <p:nvPr/>
        </p:nvPicPr>
        <p:blipFill>
          <a:blip r:embed="rId2"/>
          <a:stretch>
            <a:fillRect/>
          </a:stretch>
        </p:blipFill>
        <p:spPr>
          <a:xfrm>
            <a:off x="1078359" y="602969"/>
            <a:ext cx="2819400" cy="1719834"/>
          </a:xfrm>
          <a:prstGeom prst="rect">
            <a:avLst/>
          </a:prstGeom>
        </p:spPr>
      </p:pic>
      <p:sp>
        <p:nvSpPr>
          <p:cNvPr id="7" name="Date Placeholder 6">
            <a:extLst>
              <a:ext uri="{FF2B5EF4-FFF2-40B4-BE49-F238E27FC236}">
                <a16:creationId xmlns:a16="http://schemas.microsoft.com/office/drawing/2014/main" id="{0E677D89-5E01-A647-F499-CF0755683427}"/>
              </a:ext>
            </a:extLst>
          </p:cNvPr>
          <p:cNvSpPr>
            <a:spLocks noGrp="1"/>
          </p:cNvSpPr>
          <p:nvPr>
            <p:ph type="dt" sz="half" idx="10"/>
          </p:nvPr>
        </p:nvSpPr>
        <p:spPr/>
        <p:txBody>
          <a:bodyPr/>
          <a:lstStyle/>
          <a:p>
            <a:fld id="{6C12737B-88A7-4B5A-9D82-611F62160D2A}" type="datetime1">
              <a:rPr lang="en-US" smtClean="0"/>
              <a:t>6/21/2023</a:t>
            </a:fld>
            <a:endParaRPr lang="en-US"/>
          </a:p>
        </p:txBody>
      </p:sp>
      <p:sp>
        <p:nvSpPr>
          <p:cNvPr id="8" name="Footer Placeholder 7">
            <a:extLst>
              <a:ext uri="{FF2B5EF4-FFF2-40B4-BE49-F238E27FC236}">
                <a16:creationId xmlns:a16="http://schemas.microsoft.com/office/drawing/2014/main" id="{C8159630-3809-E7AD-A483-DFDA1E97270F}"/>
              </a:ext>
            </a:extLst>
          </p:cNvPr>
          <p:cNvSpPr>
            <a:spLocks noGrp="1"/>
          </p:cNvSpPr>
          <p:nvPr>
            <p:ph type="ftr" sz="quarter" idx="11"/>
          </p:nvPr>
        </p:nvSpPr>
        <p:spPr/>
        <p:txBody>
          <a:bodyPr/>
          <a:lstStyle/>
          <a:p>
            <a:r>
              <a:rPr lang="en-US"/>
              <a:t>Joint Electric Truck Scaling Initiative (JETSI)</a:t>
            </a:r>
          </a:p>
        </p:txBody>
      </p:sp>
      <p:sp>
        <p:nvSpPr>
          <p:cNvPr id="9" name="Slide Number Placeholder 8">
            <a:extLst>
              <a:ext uri="{FF2B5EF4-FFF2-40B4-BE49-F238E27FC236}">
                <a16:creationId xmlns:a16="http://schemas.microsoft.com/office/drawing/2014/main" id="{221E2987-99C0-C70B-DEDC-7B80C1B2A457}"/>
              </a:ext>
            </a:extLst>
          </p:cNvPr>
          <p:cNvSpPr>
            <a:spLocks noGrp="1"/>
          </p:cNvSpPr>
          <p:nvPr>
            <p:ph type="sldNum" sz="quarter" idx="12"/>
          </p:nvPr>
        </p:nvSpPr>
        <p:spPr/>
        <p:txBody>
          <a:bodyPr/>
          <a:lstStyle/>
          <a:p>
            <a:fld id="{F072D30F-774A-7942-982E-8C4E0060045E}" type="slidenum">
              <a:rPr lang="en-US" smtClean="0"/>
              <a:pPr/>
              <a:t>1</a:t>
            </a:fld>
            <a:endParaRPr lang="en-US"/>
          </a:p>
        </p:txBody>
      </p:sp>
      <p:pic>
        <p:nvPicPr>
          <p:cNvPr id="13" name="Graphic 12">
            <a:extLst>
              <a:ext uri="{FF2B5EF4-FFF2-40B4-BE49-F238E27FC236}">
                <a16:creationId xmlns:a16="http://schemas.microsoft.com/office/drawing/2014/main" id="{A422DA17-C126-D687-6D2A-6AA9533D1307}"/>
              </a:ext>
            </a:extLst>
          </p:cNvPr>
          <p:cNvPicPr>
            <a:picLocks noChangeAspect="1"/>
          </p:cNvPicPr>
          <p:nvPr/>
        </p:nvPicPr>
        <p:blipFill>
          <a:blip r:embed="rId3"/>
          <a:srcRect/>
          <a:stretch/>
        </p:blipFill>
        <p:spPr>
          <a:xfrm>
            <a:off x="8063329" y="199037"/>
            <a:ext cx="3767169" cy="3767169"/>
          </a:xfrm>
          <a:prstGeom prst="rect">
            <a:avLst/>
          </a:prstGeom>
        </p:spPr>
      </p:pic>
      <p:pic>
        <p:nvPicPr>
          <p:cNvPr id="11" name="Picture 10" descr="A blue toy truck&#10;&#10;Description automatically generated with medium confidence">
            <a:extLst>
              <a:ext uri="{FF2B5EF4-FFF2-40B4-BE49-F238E27FC236}">
                <a16:creationId xmlns:a16="http://schemas.microsoft.com/office/drawing/2014/main" id="{1EFFE327-EB1B-73C6-3397-4935A87EF26D}"/>
              </a:ext>
            </a:extLst>
          </p:cNvPr>
          <p:cNvPicPr>
            <a:picLocks noChangeAspect="1"/>
          </p:cNvPicPr>
          <p:nvPr/>
        </p:nvPicPr>
        <p:blipFill>
          <a:blip r:embed="rId4"/>
          <a:stretch>
            <a:fillRect/>
          </a:stretch>
        </p:blipFill>
        <p:spPr>
          <a:xfrm>
            <a:off x="2912164" y="1319041"/>
            <a:ext cx="7140851" cy="5359800"/>
          </a:xfrm>
          <a:prstGeom prst="rect">
            <a:avLst/>
          </a:prstGeom>
        </p:spPr>
      </p:pic>
    </p:spTree>
    <p:extLst>
      <p:ext uri="{BB962C8B-B14F-4D97-AF65-F5344CB8AC3E}">
        <p14:creationId xmlns:p14="http://schemas.microsoft.com/office/powerpoint/2010/main" val="89263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3A78-7CAC-749B-64BB-32251B769620}"/>
              </a:ext>
            </a:extLst>
          </p:cNvPr>
          <p:cNvSpPr>
            <a:spLocks noGrp="1"/>
          </p:cNvSpPr>
          <p:nvPr>
            <p:ph type="title"/>
          </p:nvPr>
        </p:nvSpPr>
        <p:spPr/>
        <p:txBody>
          <a:bodyPr/>
          <a:lstStyle/>
          <a:p>
            <a:r>
              <a:rPr lang="en-US" dirty="0"/>
              <a:t>Project Partners</a:t>
            </a:r>
          </a:p>
        </p:txBody>
      </p:sp>
      <p:pic>
        <p:nvPicPr>
          <p:cNvPr id="10" name="Content Placeholder 9">
            <a:extLst>
              <a:ext uri="{FF2B5EF4-FFF2-40B4-BE49-F238E27FC236}">
                <a16:creationId xmlns:a16="http://schemas.microsoft.com/office/drawing/2014/main" id="{FE90819C-D8C1-B9D6-3017-5A08F35C1600}"/>
              </a:ext>
            </a:extLst>
          </p:cNvPr>
          <p:cNvPicPr>
            <a:picLocks noGrp="1" noChangeAspect="1"/>
          </p:cNvPicPr>
          <p:nvPr>
            <p:ph idx="1"/>
          </p:nvPr>
        </p:nvPicPr>
        <p:blipFill>
          <a:blip r:embed="rId2"/>
          <a:stretch>
            <a:fillRect/>
          </a:stretch>
        </p:blipFill>
        <p:spPr>
          <a:xfrm>
            <a:off x="1017106" y="1653172"/>
            <a:ext cx="9438860" cy="2187866"/>
          </a:xfrm>
        </p:spPr>
      </p:pic>
      <p:sp>
        <p:nvSpPr>
          <p:cNvPr id="4" name="Date Placeholder 3">
            <a:extLst>
              <a:ext uri="{FF2B5EF4-FFF2-40B4-BE49-F238E27FC236}">
                <a16:creationId xmlns:a16="http://schemas.microsoft.com/office/drawing/2014/main" id="{8E911414-2195-BE31-D337-48AB59B5AE96}"/>
              </a:ext>
            </a:extLst>
          </p:cNvPr>
          <p:cNvSpPr>
            <a:spLocks noGrp="1"/>
          </p:cNvSpPr>
          <p:nvPr>
            <p:ph type="dt" sz="half" idx="10"/>
          </p:nvPr>
        </p:nvSpPr>
        <p:spPr/>
        <p:txBody>
          <a:bodyPr/>
          <a:lstStyle/>
          <a:p>
            <a:fld id="{566C41D9-C751-4636-B84E-81CAA1565E00}" type="datetime1">
              <a:rPr lang="en-US" smtClean="0"/>
              <a:t>6/21/2023</a:t>
            </a:fld>
            <a:endParaRPr lang="en-US"/>
          </a:p>
        </p:txBody>
      </p:sp>
      <p:sp>
        <p:nvSpPr>
          <p:cNvPr id="5" name="Footer Placeholder 4">
            <a:extLst>
              <a:ext uri="{FF2B5EF4-FFF2-40B4-BE49-F238E27FC236}">
                <a16:creationId xmlns:a16="http://schemas.microsoft.com/office/drawing/2014/main" id="{AA70D953-FCA6-4AE1-0B74-16CCE615C7BC}"/>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14C46A83-D671-05AA-03AF-CB3817D76C88}"/>
              </a:ext>
            </a:extLst>
          </p:cNvPr>
          <p:cNvSpPr>
            <a:spLocks noGrp="1"/>
          </p:cNvSpPr>
          <p:nvPr>
            <p:ph type="sldNum" sz="quarter" idx="12"/>
          </p:nvPr>
        </p:nvSpPr>
        <p:spPr/>
        <p:txBody>
          <a:bodyPr/>
          <a:lstStyle/>
          <a:p>
            <a:fld id="{F072D30F-774A-7942-982E-8C4E0060045E}" type="slidenum">
              <a:rPr lang="en-US" smtClean="0"/>
              <a:t>10</a:t>
            </a:fld>
            <a:endParaRPr lang="en-US"/>
          </a:p>
        </p:txBody>
      </p:sp>
      <p:sp>
        <p:nvSpPr>
          <p:cNvPr id="16" name="Content Placeholder 2">
            <a:extLst>
              <a:ext uri="{FF2B5EF4-FFF2-40B4-BE49-F238E27FC236}">
                <a16:creationId xmlns:a16="http://schemas.microsoft.com/office/drawing/2014/main" id="{722EE73D-FD9E-93DD-3BEE-C56D75123E81}"/>
              </a:ext>
            </a:extLst>
          </p:cNvPr>
          <p:cNvSpPr txBox="1">
            <a:spLocks/>
          </p:cNvSpPr>
          <p:nvPr/>
        </p:nvSpPr>
        <p:spPr>
          <a:xfrm>
            <a:off x="838200" y="4105567"/>
            <a:ext cx="10515600" cy="1030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Univers" panose="020B0503020202020204" pitchFamily="34" charset="0"/>
                <a:cs typeface="Arial" panose="020B0604020202020204" pitchFamily="34" charset="0"/>
              </a:rPr>
              <a:t>Let us again thank the primary project funding partners below, and acknowledge JETSI is part of California Climate Investments, a statewide program that puts billions of cap-and-trade dollars to work reducing greenhouse gas emissions, strengthening the economy and improving public health and the environment – particularly in disadvantaged communities.</a:t>
            </a:r>
          </a:p>
        </p:txBody>
      </p:sp>
      <p:pic>
        <p:nvPicPr>
          <p:cNvPr id="23" name="Picture 22">
            <a:extLst>
              <a:ext uri="{FF2B5EF4-FFF2-40B4-BE49-F238E27FC236}">
                <a16:creationId xmlns:a16="http://schemas.microsoft.com/office/drawing/2014/main" id="{F475FF21-D4DA-1C34-65EA-C35C78F28011}"/>
              </a:ext>
            </a:extLst>
          </p:cNvPr>
          <p:cNvPicPr>
            <a:picLocks noChangeAspect="1"/>
          </p:cNvPicPr>
          <p:nvPr/>
        </p:nvPicPr>
        <p:blipFill>
          <a:blip r:embed="rId3"/>
          <a:stretch>
            <a:fillRect/>
          </a:stretch>
        </p:blipFill>
        <p:spPr>
          <a:xfrm>
            <a:off x="912404" y="5110463"/>
            <a:ext cx="10441396" cy="814515"/>
          </a:xfrm>
          <a:prstGeom prst="rect">
            <a:avLst/>
          </a:prstGeom>
        </p:spPr>
      </p:pic>
    </p:spTree>
    <p:extLst>
      <p:ext uri="{BB962C8B-B14F-4D97-AF65-F5344CB8AC3E}">
        <p14:creationId xmlns:p14="http://schemas.microsoft.com/office/powerpoint/2010/main" val="44997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D937-B7D2-FACC-1096-12E1BE41FC34}"/>
              </a:ext>
            </a:extLst>
          </p:cNvPr>
          <p:cNvSpPr>
            <a:spLocks noGrp="1"/>
          </p:cNvSpPr>
          <p:nvPr>
            <p:ph type="title"/>
          </p:nvPr>
        </p:nvSpPr>
        <p:spPr/>
        <p:txBody>
          <a:bodyPr/>
          <a:lstStyle/>
          <a:p>
            <a:r>
              <a:rPr lang="en-US" dirty="0"/>
              <a:t>Learn More</a:t>
            </a:r>
          </a:p>
        </p:txBody>
      </p:sp>
      <p:sp>
        <p:nvSpPr>
          <p:cNvPr id="4" name="Content Placeholder 2">
            <a:extLst>
              <a:ext uri="{FF2B5EF4-FFF2-40B4-BE49-F238E27FC236}">
                <a16:creationId xmlns:a16="http://schemas.microsoft.com/office/drawing/2014/main" id="{8251A06A-3102-FDD6-E920-3AF9E6AA0D49}"/>
              </a:ext>
            </a:extLst>
          </p:cNvPr>
          <p:cNvSpPr>
            <a:spLocks noGrp="1"/>
          </p:cNvSpPr>
          <p:nvPr>
            <p:ph sz="half" idx="1"/>
          </p:nvPr>
        </p:nvSpPr>
        <p:spPr/>
        <p:txBody>
          <a:bodyPr/>
          <a:lstStyle/>
          <a:p>
            <a:r>
              <a:rPr lang="en-US" dirty="0"/>
              <a:t>Learn all the details of the project at the new JETSI website!</a:t>
            </a:r>
          </a:p>
          <a:p>
            <a:r>
              <a:rPr lang="en-US" dirty="0"/>
              <a:t>Gain knowledge on vehicles, charging infrastructure, workforce development, environmental benefits and more.</a:t>
            </a:r>
          </a:p>
          <a:p>
            <a:r>
              <a:rPr lang="en-US" dirty="0"/>
              <a:t> </a:t>
            </a:r>
            <a:r>
              <a:rPr lang="en-US" dirty="0">
                <a:hlinkClick r:id="rId2"/>
              </a:rPr>
              <a:t>www.JETSIproject.com</a:t>
            </a:r>
            <a:r>
              <a:rPr lang="en-US" dirty="0"/>
              <a:t> </a:t>
            </a:r>
          </a:p>
          <a:p>
            <a:endParaRPr lang="en-US" dirty="0"/>
          </a:p>
        </p:txBody>
      </p:sp>
      <p:sp>
        <p:nvSpPr>
          <p:cNvPr id="9" name="Date Placeholder 8">
            <a:extLst>
              <a:ext uri="{FF2B5EF4-FFF2-40B4-BE49-F238E27FC236}">
                <a16:creationId xmlns:a16="http://schemas.microsoft.com/office/drawing/2014/main" id="{E22AB006-5A8A-2561-A664-4C83C2AFD1D1}"/>
              </a:ext>
            </a:extLst>
          </p:cNvPr>
          <p:cNvSpPr>
            <a:spLocks noGrp="1"/>
          </p:cNvSpPr>
          <p:nvPr>
            <p:ph type="dt" sz="half" idx="10"/>
          </p:nvPr>
        </p:nvSpPr>
        <p:spPr/>
        <p:txBody>
          <a:bodyPr/>
          <a:lstStyle/>
          <a:p>
            <a:fld id="{837B91E2-8694-425F-9976-1587413C03E1}" type="datetime1">
              <a:rPr lang="en-US" smtClean="0"/>
              <a:t>6/21/2023</a:t>
            </a:fld>
            <a:endParaRPr lang="en-US"/>
          </a:p>
        </p:txBody>
      </p:sp>
      <p:sp>
        <p:nvSpPr>
          <p:cNvPr id="10" name="Footer Placeholder 9">
            <a:extLst>
              <a:ext uri="{FF2B5EF4-FFF2-40B4-BE49-F238E27FC236}">
                <a16:creationId xmlns:a16="http://schemas.microsoft.com/office/drawing/2014/main" id="{44C10768-D60A-99A5-E44D-B24665016029}"/>
              </a:ext>
            </a:extLst>
          </p:cNvPr>
          <p:cNvSpPr>
            <a:spLocks noGrp="1"/>
          </p:cNvSpPr>
          <p:nvPr>
            <p:ph type="ftr" sz="quarter" idx="11"/>
          </p:nvPr>
        </p:nvSpPr>
        <p:spPr/>
        <p:txBody>
          <a:bodyPr/>
          <a:lstStyle/>
          <a:p>
            <a:r>
              <a:rPr lang="en-US"/>
              <a:t>Joint Electric Truck Scaling Initiative (JETSI)</a:t>
            </a:r>
          </a:p>
        </p:txBody>
      </p:sp>
      <p:sp>
        <p:nvSpPr>
          <p:cNvPr id="11" name="Slide Number Placeholder 10">
            <a:extLst>
              <a:ext uri="{FF2B5EF4-FFF2-40B4-BE49-F238E27FC236}">
                <a16:creationId xmlns:a16="http://schemas.microsoft.com/office/drawing/2014/main" id="{C1E93221-F581-06F9-060F-1B218C49A149}"/>
              </a:ext>
            </a:extLst>
          </p:cNvPr>
          <p:cNvSpPr>
            <a:spLocks noGrp="1"/>
          </p:cNvSpPr>
          <p:nvPr>
            <p:ph type="sldNum" sz="quarter" idx="12"/>
          </p:nvPr>
        </p:nvSpPr>
        <p:spPr/>
        <p:txBody>
          <a:bodyPr/>
          <a:lstStyle/>
          <a:p>
            <a:fld id="{F072D30F-774A-7942-982E-8C4E0060045E}" type="slidenum">
              <a:rPr lang="en-US" smtClean="0"/>
              <a:t>11</a:t>
            </a:fld>
            <a:endParaRPr lang="en-US"/>
          </a:p>
        </p:txBody>
      </p:sp>
      <p:pic>
        <p:nvPicPr>
          <p:cNvPr id="5" name="Picture 4" descr="Graphical user interface, application, website&#10;&#10;Description automatically generated">
            <a:extLst>
              <a:ext uri="{FF2B5EF4-FFF2-40B4-BE49-F238E27FC236}">
                <a16:creationId xmlns:a16="http://schemas.microsoft.com/office/drawing/2014/main" id="{6EFACA59-519B-0B04-E511-BE5FFF7A0746}"/>
              </a:ext>
            </a:extLst>
          </p:cNvPr>
          <p:cNvPicPr>
            <a:picLocks noChangeAspect="1"/>
          </p:cNvPicPr>
          <p:nvPr/>
        </p:nvPicPr>
        <p:blipFill rotWithShape="1">
          <a:blip r:embed="rId3"/>
          <a:srcRect l="15004" r="14295" b="37079"/>
          <a:stretch/>
        </p:blipFill>
        <p:spPr>
          <a:xfrm>
            <a:off x="7169425" y="884033"/>
            <a:ext cx="3419062" cy="508250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467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DC32-9F9D-5A99-0623-B2F4417F554F}"/>
              </a:ext>
            </a:extLst>
          </p:cNvPr>
          <p:cNvSpPr>
            <a:spLocks noGrp="1"/>
          </p:cNvSpPr>
          <p:nvPr>
            <p:ph type="title"/>
          </p:nvPr>
        </p:nvSpPr>
        <p:spPr/>
        <p:txBody>
          <a:bodyPr/>
          <a:lstStyle/>
          <a:p>
            <a:r>
              <a:rPr lang="en-US" dirty="0"/>
              <a:t>Agenda</a:t>
            </a:r>
          </a:p>
        </p:txBody>
      </p:sp>
      <p:grpSp>
        <p:nvGrpSpPr>
          <p:cNvPr id="37" name="Group 36">
            <a:extLst>
              <a:ext uri="{FF2B5EF4-FFF2-40B4-BE49-F238E27FC236}">
                <a16:creationId xmlns:a16="http://schemas.microsoft.com/office/drawing/2014/main" id="{3C168B55-21BE-AB63-2953-C20F814872D8}"/>
              </a:ext>
            </a:extLst>
          </p:cNvPr>
          <p:cNvGrpSpPr/>
          <p:nvPr/>
        </p:nvGrpSpPr>
        <p:grpSpPr>
          <a:xfrm>
            <a:off x="762612" y="2015449"/>
            <a:ext cx="10666776" cy="2335449"/>
            <a:chOff x="498827" y="3635527"/>
            <a:chExt cx="10666776" cy="2335449"/>
          </a:xfrm>
        </p:grpSpPr>
        <p:grpSp>
          <p:nvGrpSpPr>
            <p:cNvPr id="36" name="Group 35">
              <a:extLst>
                <a:ext uri="{FF2B5EF4-FFF2-40B4-BE49-F238E27FC236}">
                  <a16:creationId xmlns:a16="http://schemas.microsoft.com/office/drawing/2014/main" id="{4A4F749F-84CE-78B3-B49C-3053021E92D9}"/>
                </a:ext>
              </a:extLst>
            </p:cNvPr>
            <p:cNvGrpSpPr/>
            <p:nvPr/>
          </p:nvGrpSpPr>
          <p:grpSpPr>
            <a:xfrm>
              <a:off x="498827" y="3637722"/>
              <a:ext cx="2373200" cy="2333254"/>
              <a:chOff x="498827" y="3637722"/>
              <a:chExt cx="2373200" cy="2333254"/>
            </a:xfrm>
          </p:grpSpPr>
          <p:sp>
            <p:nvSpPr>
              <p:cNvPr id="9" name="Freeform: Shape 8">
                <a:extLst>
                  <a:ext uri="{FF2B5EF4-FFF2-40B4-BE49-F238E27FC236}">
                    <a16:creationId xmlns:a16="http://schemas.microsoft.com/office/drawing/2014/main" id="{939F0F91-7727-C37B-CDF9-B4BF7AF0BEAD}"/>
                  </a:ext>
                </a:extLst>
              </p:cNvPr>
              <p:cNvSpPr/>
              <p:nvPr/>
            </p:nvSpPr>
            <p:spPr>
              <a:xfrm>
                <a:off x="498827" y="5250976"/>
                <a:ext cx="2373200" cy="720000"/>
              </a:xfrm>
              <a:custGeom>
                <a:avLst/>
                <a:gdLst>
                  <a:gd name="connsiteX0" fmla="*/ 0 w 2373200"/>
                  <a:gd name="connsiteY0" fmla="*/ 0 h 720000"/>
                  <a:gd name="connsiteX1" fmla="*/ 2373200 w 2373200"/>
                  <a:gd name="connsiteY1" fmla="*/ 0 h 720000"/>
                  <a:gd name="connsiteX2" fmla="*/ 2373200 w 2373200"/>
                  <a:gd name="connsiteY2" fmla="*/ 720000 h 720000"/>
                  <a:gd name="connsiteX3" fmla="*/ 0 w 2373200"/>
                  <a:gd name="connsiteY3" fmla="*/ 720000 h 720000"/>
                  <a:gd name="connsiteX4" fmla="*/ 0 w 2373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200" h="720000">
                    <a:moveTo>
                      <a:pt x="0" y="0"/>
                    </a:moveTo>
                    <a:lnTo>
                      <a:pt x="2373200" y="0"/>
                    </a:lnTo>
                    <a:lnTo>
                      <a:pt x="2373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dirty="0">
                    <a:solidFill>
                      <a:srgbClr val="1E3D74"/>
                    </a:solidFill>
                  </a:rPr>
                  <a:t>Introduction</a:t>
                </a:r>
              </a:p>
            </p:txBody>
          </p:sp>
          <p:pic>
            <p:nvPicPr>
              <p:cNvPr id="18" name="Graphic 17">
                <a:extLst>
                  <a:ext uri="{FF2B5EF4-FFF2-40B4-BE49-F238E27FC236}">
                    <a16:creationId xmlns:a16="http://schemas.microsoft.com/office/drawing/2014/main" id="{02A4F664-FEAA-3FDB-6876-61181F6590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0015" y="3637722"/>
                <a:ext cx="1110825" cy="1352308"/>
              </a:xfrm>
              <a:prstGeom prst="rect">
                <a:avLst/>
              </a:prstGeom>
            </p:spPr>
          </p:pic>
        </p:grpSp>
        <p:grpSp>
          <p:nvGrpSpPr>
            <p:cNvPr id="35" name="Group 34">
              <a:extLst>
                <a:ext uri="{FF2B5EF4-FFF2-40B4-BE49-F238E27FC236}">
                  <a16:creationId xmlns:a16="http://schemas.microsoft.com/office/drawing/2014/main" id="{91E09BC2-22AC-5BCC-8C96-107C6DC16920}"/>
                </a:ext>
              </a:extLst>
            </p:cNvPr>
            <p:cNvGrpSpPr/>
            <p:nvPr/>
          </p:nvGrpSpPr>
          <p:grpSpPr>
            <a:xfrm>
              <a:off x="3215381" y="3635527"/>
              <a:ext cx="2517114" cy="2335449"/>
              <a:chOff x="3287338" y="3635527"/>
              <a:chExt cx="2517114" cy="2335449"/>
            </a:xfrm>
          </p:grpSpPr>
          <p:sp>
            <p:nvSpPr>
              <p:cNvPr id="11" name="Freeform: Shape 10">
                <a:extLst>
                  <a:ext uri="{FF2B5EF4-FFF2-40B4-BE49-F238E27FC236}">
                    <a16:creationId xmlns:a16="http://schemas.microsoft.com/office/drawing/2014/main" id="{F8EA4061-F977-ED81-A687-87202586482C}"/>
                  </a:ext>
                </a:extLst>
              </p:cNvPr>
              <p:cNvSpPr/>
              <p:nvPr/>
            </p:nvSpPr>
            <p:spPr>
              <a:xfrm>
                <a:off x="3287338" y="5250976"/>
                <a:ext cx="2517114" cy="720000"/>
              </a:xfrm>
              <a:custGeom>
                <a:avLst/>
                <a:gdLst>
                  <a:gd name="connsiteX0" fmla="*/ 0 w 2373200"/>
                  <a:gd name="connsiteY0" fmla="*/ 0 h 720000"/>
                  <a:gd name="connsiteX1" fmla="*/ 2373200 w 2373200"/>
                  <a:gd name="connsiteY1" fmla="*/ 0 h 720000"/>
                  <a:gd name="connsiteX2" fmla="*/ 2373200 w 2373200"/>
                  <a:gd name="connsiteY2" fmla="*/ 720000 h 720000"/>
                  <a:gd name="connsiteX3" fmla="*/ 0 w 2373200"/>
                  <a:gd name="connsiteY3" fmla="*/ 720000 h 720000"/>
                  <a:gd name="connsiteX4" fmla="*/ 0 w 2373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200" h="720000">
                    <a:moveTo>
                      <a:pt x="0" y="0"/>
                    </a:moveTo>
                    <a:lnTo>
                      <a:pt x="2373200" y="0"/>
                    </a:lnTo>
                    <a:lnTo>
                      <a:pt x="2373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dirty="0">
                    <a:solidFill>
                      <a:srgbClr val="1E3D74"/>
                    </a:solidFill>
                  </a:rPr>
                  <a:t>Project Background</a:t>
                </a:r>
              </a:p>
            </p:txBody>
          </p:sp>
          <p:pic>
            <p:nvPicPr>
              <p:cNvPr id="25" name="Graphic 24">
                <a:extLst>
                  <a:ext uri="{FF2B5EF4-FFF2-40B4-BE49-F238E27FC236}">
                    <a16:creationId xmlns:a16="http://schemas.microsoft.com/office/drawing/2014/main" id="{19600863-01B1-6007-A0A3-180B31A6A3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4490" y="3635527"/>
                <a:ext cx="1642811" cy="1354503"/>
              </a:xfrm>
              <a:prstGeom prst="rect">
                <a:avLst/>
              </a:prstGeom>
            </p:spPr>
          </p:pic>
        </p:grpSp>
        <p:grpSp>
          <p:nvGrpSpPr>
            <p:cNvPr id="34" name="Group 33">
              <a:extLst>
                <a:ext uri="{FF2B5EF4-FFF2-40B4-BE49-F238E27FC236}">
                  <a16:creationId xmlns:a16="http://schemas.microsoft.com/office/drawing/2014/main" id="{A31AFCFE-5379-B784-6B19-54AF6E35B3C3}"/>
                </a:ext>
              </a:extLst>
            </p:cNvPr>
            <p:cNvGrpSpPr/>
            <p:nvPr/>
          </p:nvGrpSpPr>
          <p:grpSpPr>
            <a:xfrm>
              <a:off x="6075849" y="3648541"/>
              <a:ext cx="2373200" cy="2322435"/>
              <a:chOff x="6075849" y="3648541"/>
              <a:chExt cx="2373200" cy="2322435"/>
            </a:xfrm>
          </p:grpSpPr>
          <p:sp>
            <p:nvSpPr>
              <p:cNvPr id="13" name="Freeform: Shape 12">
                <a:extLst>
                  <a:ext uri="{FF2B5EF4-FFF2-40B4-BE49-F238E27FC236}">
                    <a16:creationId xmlns:a16="http://schemas.microsoft.com/office/drawing/2014/main" id="{28C6017F-5E66-C153-4438-0A7FFD27EBBB}"/>
                  </a:ext>
                </a:extLst>
              </p:cNvPr>
              <p:cNvSpPr/>
              <p:nvPr/>
            </p:nvSpPr>
            <p:spPr>
              <a:xfrm>
                <a:off x="6075849" y="5250976"/>
                <a:ext cx="2373200" cy="720000"/>
              </a:xfrm>
              <a:custGeom>
                <a:avLst/>
                <a:gdLst>
                  <a:gd name="connsiteX0" fmla="*/ 0 w 2373200"/>
                  <a:gd name="connsiteY0" fmla="*/ 0 h 720000"/>
                  <a:gd name="connsiteX1" fmla="*/ 2373200 w 2373200"/>
                  <a:gd name="connsiteY1" fmla="*/ 0 h 720000"/>
                  <a:gd name="connsiteX2" fmla="*/ 2373200 w 2373200"/>
                  <a:gd name="connsiteY2" fmla="*/ 720000 h 720000"/>
                  <a:gd name="connsiteX3" fmla="*/ 0 w 2373200"/>
                  <a:gd name="connsiteY3" fmla="*/ 720000 h 720000"/>
                  <a:gd name="connsiteX4" fmla="*/ 0 w 2373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200" h="720000">
                    <a:moveTo>
                      <a:pt x="0" y="0"/>
                    </a:moveTo>
                    <a:lnTo>
                      <a:pt x="2373200" y="0"/>
                    </a:lnTo>
                    <a:lnTo>
                      <a:pt x="2373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dirty="0">
                    <a:solidFill>
                      <a:srgbClr val="1E3D74"/>
                    </a:solidFill>
                  </a:rPr>
                  <a:t>Deployment</a:t>
                </a:r>
              </a:p>
            </p:txBody>
          </p:sp>
          <p:pic>
            <p:nvPicPr>
              <p:cNvPr id="27" name="Graphic 26">
                <a:extLst>
                  <a:ext uri="{FF2B5EF4-FFF2-40B4-BE49-F238E27FC236}">
                    <a16:creationId xmlns:a16="http://schemas.microsoft.com/office/drawing/2014/main" id="{B0DBD8C6-917A-5C91-329E-864C51D60A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6004" y="3648541"/>
                <a:ext cx="1692890" cy="1242978"/>
              </a:xfrm>
              <a:prstGeom prst="rect">
                <a:avLst/>
              </a:prstGeom>
            </p:spPr>
          </p:pic>
        </p:grpSp>
        <p:grpSp>
          <p:nvGrpSpPr>
            <p:cNvPr id="33" name="Group 32">
              <a:extLst>
                <a:ext uri="{FF2B5EF4-FFF2-40B4-BE49-F238E27FC236}">
                  <a16:creationId xmlns:a16="http://schemas.microsoft.com/office/drawing/2014/main" id="{8FAF72C5-D137-6160-0FA8-133956927657}"/>
                </a:ext>
              </a:extLst>
            </p:cNvPr>
            <p:cNvGrpSpPr/>
            <p:nvPr/>
          </p:nvGrpSpPr>
          <p:grpSpPr>
            <a:xfrm>
              <a:off x="8792403" y="3648541"/>
              <a:ext cx="2373200" cy="2322435"/>
              <a:chOff x="8864359" y="3648541"/>
              <a:chExt cx="2373200" cy="2322435"/>
            </a:xfrm>
          </p:grpSpPr>
          <p:sp>
            <p:nvSpPr>
              <p:cNvPr id="15" name="Freeform: Shape 14">
                <a:extLst>
                  <a:ext uri="{FF2B5EF4-FFF2-40B4-BE49-F238E27FC236}">
                    <a16:creationId xmlns:a16="http://schemas.microsoft.com/office/drawing/2014/main" id="{8CF94F82-93FE-FB3E-A495-AF4ACCAB2378}"/>
                  </a:ext>
                </a:extLst>
              </p:cNvPr>
              <p:cNvSpPr/>
              <p:nvPr/>
            </p:nvSpPr>
            <p:spPr>
              <a:xfrm>
                <a:off x="8864359" y="5250976"/>
                <a:ext cx="2373200" cy="720000"/>
              </a:xfrm>
              <a:custGeom>
                <a:avLst/>
                <a:gdLst>
                  <a:gd name="connsiteX0" fmla="*/ 0 w 2373200"/>
                  <a:gd name="connsiteY0" fmla="*/ 0 h 720000"/>
                  <a:gd name="connsiteX1" fmla="*/ 2373200 w 2373200"/>
                  <a:gd name="connsiteY1" fmla="*/ 0 h 720000"/>
                  <a:gd name="connsiteX2" fmla="*/ 2373200 w 2373200"/>
                  <a:gd name="connsiteY2" fmla="*/ 720000 h 720000"/>
                  <a:gd name="connsiteX3" fmla="*/ 0 w 2373200"/>
                  <a:gd name="connsiteY3" fmla="*/ 720000 h 720000"/>
                  <a:gd name="connsiteX4" fmla="*/ 0 w 23732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200" h="720000">
                    <a:moveTo>
                      <a:pt x="0" y="0"/>
                    </a:moveTo>
                    <a:lnTo>
                      <a:pt x="2373200" y="0"/>
                    </a:lnTo>
                    <a:lnTo>
                      <a:pt x="23732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b="1" kern="1200" dirty="0">
                    <a:solidFill>
                      <a:srgbClr val="1E3D74"/>
                    </a:solidFill>
                  </a:rPr>
                  <a:t>Project Focus</a:t>
                </a:r>
              </a:p>
            </p:txBody>
          </p:sp>
          <p:pic>
            <p:nvPicPr>
              <p:cNvPr id="31" name="Graphic 30">
                <a:extLst>
                  <a:ext uri="{FF2B5EF4-FFF2-40B4-BE49-F238E27FC236}">
                    <a16:creationId xmlns:a16="http://schemas.microsoft.com/office/drawing/2014/main" id="{84CAAB5D-E916-CEF3-4469-27F6EDCFD5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8208" y="3648541"/>
                <a:ext cx="1185502" cy="1341489"/>
              </a:xfrm>
              <a:prstGeom prst="rect">
                <a:avLst/>
              </a:prstGeom>
            </p:spPr>
          </p:pic>
        </p:grpSp>
      </p:grpSp>
      <p:sp>
        <p:nvSpPr>
          <p:cNvPr id="6" name="Date Placeholder 5">
            <a:extLst>
              <a:ext uri="{FF2B5EF4-FFF2-40B4-BE49-F238E27FC236}">
                <a16:creationId xmlns:a16="http://schemas.microsoft.com/office/drawing/2014/main" id="{379F55F9-71B3-B4D5-4C00-9943CFFD6322}"/>
              </a:ext>
            </a:extLst>
          </p:cNvPr>
          <p:cNvSpPr>
            <a:spLocks noGrp="1"/>
          </p:cNvSpPr>
          <p:nvPr>
            <p:ph type="dt" sz="half" idx="10"/>
          </p:nvPr>
        </p:nvSpPr>
        <p:spPr/>
        <p:txBody>
          <a:bodyPr/>
          <a:lstStyle/>
          <a:p>
            <a:fld id="{2AA22D5F-8CFD-4D66-BEB0-AD54AC6071BD}" type="datetime1">
              <a:rPr lang="en-US" smtClean="0"/>
              <a:t>6/21/2023</a:t>
            </a:fld>
            <a:endParaRPr lang="en-US"/>
          </a:p>
        </p:txBody>
      </p:sp>
      <p:sp>
        <p:nvSpPr>
          <p:cNvPr id="7" name="Footer Placeholder 6">
            <a:extLst>
              <a:ext uri="{FF2B5EF4-FFF2-40B4-BE49-F238E27FC236}">
                <a16:creationId xmlns:a16="http://schemas.microsoft.com/office/drawing/2014/main" id="{454E54B1-90B4-9FB2-4713-0272E95D89A2}"/>
              </a:ext>
            </a:extLst>
          </p:cNvPr>
          <p:cNvSpPr>
            <a:spLocks noGrp="1"/>
          </p:cNvSpPr>
          <p:nvPr>
            <p:ph type="ftr" sz="quarter" idx="11"/>
          </p:nvPr>
        </p:nvSpPr>
        <p:spPr/>
        <p:txBody>
          <a:bodyPr/>
          <a:lstStyle/>
          <a:p>
            <a:r>
              <a:rPr lang="en-US"/>
              <a:t>Joint Electric Truck Scaling Initiative (JETSI)</a:t>
            </a:r>
          </a:p>
        </p:txBody>
      </p:sp>
      <p:sp>
        <p:nvSpPr>
          <p:cNvPr id="8" name="Slide Number Placeholder 7">
            <a:extLst>
              <a:ext uri="{FF2B5EF4-FFF2-40B4-BE49-F238E27FC236}">
                <a16:creationId xmlns:a16="http://schemas.microsoft.com/office/drawing/2014/main" id="{504970EF-1A04-A413-E329-986383EE44A5}"/>
              </a:ext>
            </a:extLst>
          </p:cNvPr>
          <p:cNvSpPr>
            <a:spLocks noGrp="1"/>
          </p:cNvSpPr>
          <p:nvPr>
            <p:ph type="sldNum" sz="quarter" idx="12"/>
          </p:nvPr>
        </p:nvSpPr>
        <p:spPr/>
        <p:txBody>
          <a:bodyPr/>
          <a:lstStyle/>
          <a:p>
            <a:fld id="{F072D30F-774A-7942-982E-8C4E0060045E}" type="slidenum">
              <a:rPr lang="en-US" smtClean="0"/>
              <a:t>2</a:t>
            </a:fld>
            <a:endParaRPr lang="en-US"/>
          </a:p>
        </p:txBody>
      </p:sp>
    </p:spTree>
    <p:extLst>
      <p:ext uri="{BB962C8B-B14F-4D97-AF65-F5344CB8AC3E}">
        <p14:creationId xmlns:p14="http://schemas.microsoft.com/office/powerpoint/2010/main" val="1187365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4918A-C2BF-1D1B-F7BE-17C11B7407E6}"/>
              </a:ext>
            </a:extLst>
          </p:cNvPr>
          <p:cNvSpPr>
            <a:spLocks noGrp="1"/>
          </p:cNvSpPr>
          <p:nvPr>
            <p:ph type="title"/>
          </p:nvPr>
        </p:nvSpPr>
        <p:spPr/>
        <p:txBody>
          <a:bodyPr/>
          <a:lstStyle/>
          <a:p>
            <a:r>
              <a:rPr lang="en-US" dirty="0"/>
              <a:t>Project Background</a:t>
            </a:r>
          </a:p>
        </p:txBody>
      </p:sp>
      <p:sp>
        <p:nvSpPr>
          <p:cNvPr id="3" name="Content Placeholder 2">
            <a:extLst>
              <a:ext uri="{FF2B5EF4-FFF2-40B4-BE49-F238E27FC236}">
                <a16:creationId xmlns:a16="http://schemas.microsoft.com/office/drawing/2014/main" id="{16FEF5A7-BEF5-E78B-7AF2-81B7194E9C52}"/>
              </a:ext>
            </a:extLst>
          </p:cNvPr>
          <p:cNvSpPr>
            <a:spLocks noGrp="1"/>
          </p:cNvSpPr>
          <p:nvPr>
            <p:ph idx="1"/>
          </p:nvPr>
        </p:nvSpPr>
        <p:spPr>
          <a:xfrm>
            <a:off x="838200" y="1889252"/>
            <a:ext cx="10939671" cy="3969708"/>
          </a:xfrm>
        </p:spPr>
        <p:txBody>
          <a:bodyPr/>
          <a:lstStyle/>
          <a:p>
            <a:r>
              <a:rPr lang="en-US" dirty="0"/>
              <a:t>JETSI is the largest deployment of battery-electric trucks in North America to date, significantly increasing the number of zero-emission heavy-duty trucks available for goods movement while achieving necessary emission reductions. </a:t>
            </a:r>
          </a:p>
        </p:txBody>
      </p:sp>
      <p:sp>
        <p:nvSpPr>
          <p:cNvPr id="8" name="Date Placeholder 7">
            <a:extLst>
              <a:ext uri="{FF2B5EF4-FFF2-40B4-BE49-F238E27FC236}">
                <a16:creationId xmlns:a16="http://schemas.microsoft.com/office/drawing/2014/main" id="{F794F2A3-95BF-E00F-A9FB-25643CADFF52}"/>
              </a:ext>
            </a:extLst>
          </p:cNvPr>
          <p:cNvSpPr>
            <a:spLocks noGrp="1"/>
          </p:cNvSpPr>
          <p:nvPr>
            <p:ph type="dt" sz="half" idx="10"/>
          </p:nvPr>
        </p:nvSpPr>
        <p:spPr/>
        <p:txBody>
          <a:bodyPr/>
          <a:lstStyle/>
          <a:p>
            <a:fld id="{42A65657-393D-4867-A58F-7EE5D190C7DB}" type="datetime1">
              <a:rPr lang="en-US" smtClean="0"/>
              <a:t>6/21/2023</a:t>
            </a:fld>
            <a:endParaRPr lang="en-US"/>
          </a:p>
        </p:txBody>
      </p:sp>
      <p:sp>
        <p:nvSpPr>
          <p:cNvPr id="9" name="Footer Placeholder 8">
            <a:extLst>
              <a:ext uri="{FF2B5EF4-FFF2-40B4-BE49-F238E27FC236}">
                <a16:creationId xmlns:a16="http://schemas.microsoft.com/office/drawing/2014/main" id="{403DE20B-3ACD-CFE7-3607-C2C9F247E9A5}"/>
              </a:ext>
            </a:extLst>
          </p:cNvPr>
          <p:cNvSpPr>
            <a:spLocks noGrp="1"/>
          </p:cNvSpPr>
          <p:nvPr>
            <p:ph type="ftr" sz="quarter" idx="11"/>
          </p:nvPr>
        </p:nvSpPr>
        <p:spPr/>
        <p:txBody>
          <a:bodyPr/>
          <a:lstStyle/>
          <a:p>
            <a:r>
              <a:rPr lang="en-US"/>
              <a:t>Joint Electric Truck Scaling Initiative (JETSI)</a:t>
            </a:r>
          </a:p>
        </p:txBody>
      </p:sp>
      <p:sp>
        <p:nvSpPr>
          <p:cNvPr id="10" name="Slide Number Placeholder 9">
            <a:extLst>
              <a:ext uri="{FF2B5EF4-FFF2-40B4-BE49-F238E27FC236}">
                <a16:creationId xmlns:a16="http://schemas.microsoft.com/office/drawing/2014/main" id="{63BC66D8-3C95-6D20-D0CE-E3B20EF5321D}"/>
              </a:ext>
            </a:extLst>
          </p:cNvPr>
          <p:cNvSpPr>
            <a:spLocks noGrp="1"/>
          </p:cNvSpPr>
          <p:nvPr>
            <p:ph type="sldNum" sz="quarter" idx="12"/>
          </p:nvPr>
        </p:nvSpPr>
        <p:spPr/>
        <p:txBody>
          <a:bodyPr/>
          <a:lstStyle/>
          <a:p>
            <a:fld id="{F072D30F-774A-7942-982E-8C4E0060045E}" type="slidenum">
              <a:rPr lang="en-US" smtClean="0"/>
              <a:t>3</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FC217325-97A6-8240-5B5E-07AD00F730DA}"/>
              </a:ext>
            </a:extLst>
          </p:cNvPr>
          <p:cNvPicPr>
            <a:picLocks noChangeAspect="1"/>
          </p:cNvPicPr>
          <p:nvPr/>
        </p:nvPicPr>
        <p:blipFill>
          <a:blip r:embed="rId2"/>
          <a:stretch>
            <a:fillRect/>
          </a:stretch>
        </p:blipFill>
        <p:spPr>
          <a:xfrm>
            <a:off x="2621280" y="3055205"/>
            <a:ext cx="6949440" cy="3052450"/>
          </a:xfrm>
          <a:prstGeom prst="rect">
            <a:avLst/>
          </a:prstGeom>
        </p:spPr>
      </p:pic>
    </p:spTree>
    <p:extLst>
      <p:ext uri="{BB962C8B-B14F-4D97-AF65-F5344CB8AC3E}">
        <p14:creationId xmlns:p14="http://schemas.microsoft.com/office/powerpoint/2010/main" val="227255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4918A-C2BF-1D1B-F7BE-17C11B7407E6}"/>
              </a:ext>
            </a:extLst>
          </p:cNvPr>
          <p:cNvSpPr>
            <a:spLocks noGrp="1"/>
          </p:cNvSpPr>
          <p:nvPr>
            <p:ph type="title"/>
          </p:nvPr>
        </p:nvSpPr>
        <p:spPr/>
        <p:txBody>
          <a:bodyPr/>
          <a:lstStyle/>
          <a:p>
            <a:r>
              <a:rPr lang="en-US" dirty="0"/>
              <a:t>Made Possible by</a:t>
            </a:r>
          </a:p>
        </p:txBody>
      </p:sp>
      <p:sp>
        <p:nvSpPr>
          <p:cNvPr id="3" name="Content Placeholder 2">
            <a:extLst>
              <a:ext uri="{FF2B5EF4-FFF2-40B4-BE49-F238E27FC236}">
                <a16:creationId xmlns:a16="http://schemas.microsoft.com/office/drawing/2014/main" id="{16FEF5A7-BEF5-E78B-7AF2-81B7194E9C52}"/>
              </a:ext>
            </a:extLst>
          </p:cNvPr>
          <p:cNvSpPr>
            <a:spLocks noGrp="1"/>
          </p:cNvSpPr>
          <p:nvPr>
            <p:ph idx="1"/>
          </p:nvPr>
        </p:nvSpPr>
        <p:spPr>
          <a:xfrm>
            <a:off x="838199" y="1856978"/>
            <a:ext cx="10790583" cy="3969708"/>
          </a:xfrm>
        </p:spPr>
        <p:txBody>
          <a:bodyPr>
            <a:normAutofit/>
          </a:bodyPr>
          <a:lstStyle/>
          <a:p>
            <a:r>
              <a:rPr lang="en-US" sz="2000" b="0" i="0" dirty="0">
                <a:solidFill>
                  <a:srgbClr val="000000"/>
                </a:solidFill>
                <a:effectLst/>
              </a:rPr>
              <a:t>JETSI is jointly financed by California Air Resources Board and California Energy Commission ($26.98 million), South Coast AQMD ($5.43 million), with an additional $41.37 million from MSRC, Port of Long Beach, Port of Los Angeles, Southern California Edison, NFI, and Schneider. </a:t>
            </a:r>
          </a:p>
          <a:p>
            <a:r>
              <a:rPr lang="en-US" sz="2000" dirty="0"/>
              <a:t>JETSI is part of California Climate Investments, putting billions of cap-and-trade dollars to work reducing GHG emissions, strengthening the economy and improving public health and the environment – particularly in disadvantaged communities.</a:t>
            </a:r>
          </a:p>
        </p:txBody>
      </p:sp>
      <p:sp>
        <p:nvSpPr>
          <p:cNvPr id="7" name="Date Placeholder 6">
            <a:extLst>
              <a:ext uri="{FF2B5EF4-FFF2-40B4-BE49-F238E27FC236}">
                <a16:creationId xmlns:a16="http://schemas.microsoft.com/office/drawing/2014/main" id="{4919E83E-CA56-267B-A285-2AEF6A41100F}"/>
              </a:ext>
            </a:extLst>
          </p:cNvPr>
          <p:cNvSpPr>
            <a:spLocks noGrp="1"/>
          </p:cNvSpPr>
          <p:nvPr>
            <p:ph type="dt" sz="half" idx="10"/>
          </p:nvPr>
        </p:nvSpPr>
        <p:spPr/>
        <p:txBody>
          <a:bodyPr/>
          <a:lstStyle/>
          <a:p>
            <a:fld id="{03412389-22AA-4071-8F58-A7D23629C69D}" type="datetime1">
              <a:rPr lang="en-US" smtClean="0"/>
              <a:t>6/21/2023</a:t>
            </a:fld>
            <a:endParaRPr lang="en-US"/>
          </a:p>
        </p:txBody>
      </p:sp>
      <p:sp>
        <p:nvSpPr>
          <p:cNvPr id="8" name="Footer Placeholder 7">
            <a:extLst>
              <a:ext uri="{FF2B5EF4-FFF2-40B4-BE49-F238E27FC236}">
                <a16:creationId xmlns:a16="http://schemas.microsoft.com/office/drawing/2014/main" id="{B754E282-F630-8C9E-BA65-0260BE043700}"/>
              </a:ext>
            </a:extLst>
          </p:cNvPr>
          <p:cNvSpPr>
            <a:spLocks noGrp="1"/>
          </p:cNvSpPr>
          <p:nvPr>
            <p:ph type="ftr" sz="quarter" idx="11"/>
          </p:nvPr>
        </p:nvSpPr>
        <p:spPr/>
        <p:txBody>
          <a:bodyPr/>
          <a:lstStyle/>
          <a:p>
            <a:r>
              <a:rPr lang="en-US"/>
              <a:t>Joint Electric Truck Scaling Initiative (JETSI)</a:t>
            </a:r>
          </a:p>
        </p:txBody>
      </p:sp>
      <p:sp>
        <p:nvSpPr>
          <p:cNvPr id="9" name="Slide Number Placeholder 8">
            <a:extLst>
              <a:ext uri="{FF2B5EF4-FFF2-40B4-BE49-F238E27FC236}">
                <a16:creationId xmlns:a16="http://schemas.microsoft.com/office/drawing/2014/main" id="{BC1058B8-3CC8-5990-1877-195E18161323}"/>
              </a:ext>
            </a:extLst>
          </p:cNvPr>
          <p:cNvSpPr>
            <a:spLocks noGrp="1"/>
          </p:cNvSpPr>
          <p:nvPr>
            <p:ph type="sldNum" sz="quarter" idx="12"/>
          </p:nvPr>
        </p:nvSpPr>
        <p:spPr/>
        <p:txBody>
          <a:bodyPr/>
          <a:lstStyle/>
          <a:p>
            <a:fld id="{F072D30F-774A-7942-982E-8C4E0060045E}" type="slidenum">
              <a:rPr lang="en-US" smtClean="0"/>
              <a:t>4</a:t>
            </a:fld>
            <a:endParaRPr lang="en-US"/>
          </a:p>
        </p:txBody>
      </p:sp>
      <p:grpSp>
        <p:nvGrpSpPr>
          <p:cNvPr id="17" name="Group 16">
            <a:extLst>
              <a:ext uri="{FF2B5EF4-FFF2-40B4-BE49-F238E27FC236}">
                <a16:creationId xmlns:a16="http://schemas.microsoft.com/office/drawing/2014/main" id="{B6FEBDC1-A92F-B55E-0B24-2D622C109DE5}"/>
              </a:ext>
            </a:extLst>
          </p:cNvPr>
          <p:cNvGrpSpPr/>
          <p:nvPr/>
        </p:nvGrpSpPr>
        <p:grpSpPr>
          <a:xfrm>
            <a:off x="1002676" y="4246907"/>
            <a:ext cx="10351124" cy="1754257"/>
            <a:chOff x="1002676" y="4246907"/>
            <a:chExt cx="10351124" cy="1754257"/>
          </a:xfrm>
        </p:grpSpPr>
        <p:pic>
          <p:nvPicPr>
            <p:cNvPr id="10" name="Graphic 9">
              <a:extLst>
                <a:ext uri="{FF2B5EF4-FFF2-40B4-BE49-F238E27FC236}">
                  <a16:creationId xmlns:a16="http://schemas.microsoft.com/office/drawing/2014/main" id="{BE2D29E2-580B-3226-FC1A-CDDADB3600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2676" y="4246907"/>
              <a:ext cx="2035385" cy="1577423"/>
            </a:xfrm>
            <a:prstGeom prst="rect">
              <a:avLst/>
            </a:prstGeom>
          </p:spPr>
        </p:pic>
        <p:pic>
          <p:nvPicPr>
            <p:cNvPr id="12" name="Graphic 11">
              <a:extLst>
                <a:ext uri="{FF2B5EF4-FFF2-40B4-BE49-F238E27FC236}">
                  <a16:creationId xmlns:a16="http://schemas.microsoft.com/office/drawing/2014/main" id="{7B1565AE-58F8-A691-B479-014A7AA1AE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0553" y="4246907"/>
              <a:ext cx="1973539" cy="1754257"/>
            </a:xfrm>
            <a:prstGeom prst="rect">
              <a:avLst/>
            </a:prstGeom>
          </p:spPr>
        </p:pic>
        <p:pic>
          <p:nvPicPr>
            <p:cNvPr id="14" name="Graphic 13">
              <a:extLst>
                <a:ext uri="{FF2B5EF4-FFF2-40B4-BE49-F238E27FC236}">
                  <a16:creationId xmlns:a16="http://schemas.microsoft.com/office/drawing/2014/main" id="{832E5ADE-1F07-F04B-B1D5-15E87A961D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6584" y="4246907"/>
              <a:ext cx="1120637" cy="1706425"/>
            </a:xfrm>
            <a:prstGeom prst="rect">
              <a:avLst/>
            </a:prstGeom>
          </p:spPr>
        </p:pic>
        <p:pic>
          <p:nvPicPr>
            <p:cNvPr id="16" name="Graphic 15">
              <a:extLst>
                <a:ext uri="{FF2B5EF4-FFF2-40B4-BE49-F238E27FC236}">
                  <a16:creationId xmlns:a16="http://schemas.microsoft.com/office/drawing/2014/main" id="{3B53A96F-D6C8-B2B1-FC6A-82886BE618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59714" y="4516712"/>
              <a:ext cx="2994086" cy="1166813"/>
            </a:xfrm>
            <a:prstGeom prst="rect">
              <a:avLst/>
            </a:prstGeom>
          </p:spPr>
        </p:pic>
      </p:grpSp>
    </p:spTree>
    <p:extLst>
      <p:ext uri="{BB962C8B-B14F-4D97-AF65-F5344CB8AC3E}">
        <p14:creationId xmlns:p14="http://schemas.microsoft.com/office/powerpoint/2010/main" val="9149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A67B-1F4E-902C-CE1D-0559582168C9}"/>
              </a:ext>
            </a:extLst>
          </p:cNvPr>
          <p:cNvSpPr>
            <a:spLocks noGrp="1"/>
          </p:cNvSpPr>
          <p:nvPr>
            <p:ph type="title"/>
          </p:nvPr>
        </p:nvSpPr>
        <p:spPr/>
        <p:txBody>
          <a:bodyPr/>
          <a:lstStyle/>
          <a:p>
            <a:r>
              <a:rPr lang="en-US" dirty="0"/>
              <a:t>Deployment</a:t>
            </a:r>
          </a:p>
        </p:txBody>
      </p:sp>
      <p:sp>
        <p:nvSpPr>
          <p:cNvPr id="3" name="Content Placeholder 2">
            <a:extLst>
              <a:ext uri="{FF2B5EF4-FFF2-40B4-BE49-F238E27FC236}">
                <a16:creationId xmlns:a16="http://schemas.microsoft.com/office/drawing/2014/main" id="{6EF04F1B-0C59-7F4B-AFE1-1072073F1B9A}"/>
              </a:ext>
            </a:extLst>
          </p:cNvPr>
          <p:cNvSpPr>
            <a:spLocks noGrp="1"/>
          </p:cNvSpPr>
          <p:nvPr>
            <p:ph idx="1"/>
          </p:nvPr>
        </p:nvSpPr>
        <p:spPr>
          <a:xfrm>
            <a:off x="838201" y="1996832"/>
            <a:ext cx="5512903" cy="3969708"/>
          </a:xfrm>
        </p:spPr>
        <p:txBody>
          <a:bodyPr>
            <a:normAutofit fontScale="92500" lnSpcReduction="10000"/>
          </a:bodyPr>
          <a:lstStyle/>
          <a:p>
            <a:pPr>
              <a:lnSpc>
                <a:spcPct val="100000"/>
              </a:lnSpc>
            </a:pPr>
            <a:r>
              <a:rPr lang="en-US" sz="2000" dirty="0"/>
              <a:t>Project partners Daimler Truck North America (DTNA) and Volvo Trucks North America (Volvo Trucks) are manufacturing and delivering the Class 8 battery-electric trucks (BETs) for deployment in the Southern California fleet operations of Schneider and NFI.</a:t>
            </a:r>
          </a:p>
          <a:p>
            <a:pPr>
              <a:lnSpc>
                <a:spcPct val="100000"/>
              </a:lnSpc>
            </a:pPr>
            <a:r>
              <a:rPr lang="en-US" sz="2000" dirty="0"/>
              <a:t>Operating in primarily in areas designated as air quality “disadvantaged communities,” the zero-emission trucks will replace the equivalent of over 690,000 diesel-gallons annually while accelerating commercialization of battery-electric trucks. </a:t>
            </a:r>
          </a:p>
        </p:txBody>
      </p:sp>
      <p:sp>
        <p:nvSpPr>
          <p:cNvPr id="7" name="Date Placeholder 6">
            <a:extLst>
              <a:ext uri="{FF2B5EF4-FFF2-40B4-BE49-F238E27FC236}">
                <a16:creationId xmlns:a16="http://schemas.microsoft.com/office/drawing/2014/main" id="{9E3E54D7-6638-5687-1CFE-6AD11B1C7E43}"/>
              </a:ext>
            </a:extLst>
          </p:cNvPr>
          <p:cNvSpPr>
            <a:spLocks noGrp="1"/>
          </p:cNvSpPr>
          <p:nvPr>
            <p:ph type="dt" sz="half" idx="10"/>
          </p:nvPr>
        </p:nvSpPr>
        <p:spPr/>
        <p:txBody>
          <a:bodyPr/>
          <a:lstStyle/>
          <a:p>
            <a:fld id="{19AB627D-E3C1-494B-A707-2C4293AF003B}" type="datetime1">
              <a:rPr lang="en-US" smtClean="0"/>
              <a:t>6/21/2023</a:t>
            </a:fld>
            <a:endParaRPr lang="en-US"/>
          </a:p>
        </p:txBody>
      </p:sp>
      <p:sp>
        <p:nvSpPr>
          <p:cNvPr id="8" name="Footer Placeholder 7">
            <a:extLst>
              <a:ext uri="{FF2B5EF4-FFF2-40B4-BE49-F238E27FC236}">
                <a16:creationId xmlns:a16="http://schemas.microsoft.com/office/drawing/2014/main" id="{BBE64DCB-7AA6-8B44-D5F7-D6284A0823DB}"/>
              </a:ext>
            </a:extLst>
          </p:cNvPr>
          <p:cNvSpPr>
            <a:spLocks noGrp="1"/>
          </p:cNvSpPr>
          <p:nvPr>
            <p:ph type="ftr" sz="quarter" idx="11"/>
          </p:nvPr>
        </p:nvSpPr>
        <p:spPr/>
        <p:txBody>
          <a:bodyPr/>
          <a:lstStyle/>
          <a:p>
            <a:r>
              <a:rPr lang="en-US"/>
              <a:t>Joint Electric Truck Scaling Initiative (JETSI)</a:t>
            </a:r>
          </a:p>
        </p:txBody>
      </p:sp>
      <p:sp>
        <p:nvSpPr>
          <p:cNvPr id="9" name="Slide Number Placeholder 8">
            <a:extLst>
              <a:ext uri="{FF2B5EF4-FFF2-40B4-BE49-F238E27FC236}">
                <a16:creationId xmlns:a16="http://schemas.microsoft.com/office/drawing/2014/main" id="{0A9AE795-F1A3-3683-E769-0B07C9534BDD}"/>
              </a:ext>
            </a:extLst>
          </p:cNvPr>
          <p:cNvSpPr>
            <a:spLocks noGrp="1"/>
          </p:cNvSpPr>
          <p:nvPr>
            <p:ph type="sldNum" sz="quarter" idx="12"/>
          </p:nvPr>
        </p:nvSpPr>
        <p:spPr/>
        <p:txBody>
          <a:bodyPr/>
          <a:lstStyle/>
          <a:p>
            <a:fld id="{F072D30F-774A-7942-982E-8C4E0060045E}" type="slidenum">
              <a:rPr lang="en-US" smtClean="0"/>
              <a:t>5</a:t>
            </a:fld>
            <a:endParaRPr lang="en-US"/>
          </a:p>
        </p:txBody>
      </p:sp>
      <p:pic>
        <p:nvPicPr>
          <p:cNvPr id="6" name="Picture 5">
            <a:extLst>
              <a:ext uri="{FF2B5EF4-FFF2-40B4-BE49-F238E27FC236}">
                <a16:creationId xmlns:a16="http://schemas.microsoft.com/office/drawing/2014/main" id="{5D49A9C8-0360-99BB-252B-67EA49B1574E}"/>
              </a:ext>
            </a:extLst>
          </p:cNvPr>
          <p:cNvPicPr>
            <a:picLocks noChangeAspect="1"/>
          </p:cNvPicPr>
          <p:nvPr/>
        </p:nvPicPr>
        <p:blipFill>
          <a:blip r:embed="rId2"/>
          <a:srcRect/>
          <a:stretch/>
        </p:blipFill>
        <p:spPr>
          <a:xfrm>
            <a:off x="5516217" y="717621"/>
            <a:ext cx="6675782" cy="4332157"/>
          </a:xfrm>
          <a:prstGeom prst="rect">
            <a:avLst/>
          </a:prstGeom>
        </p:spPr>
      </p:pic>
    </p:spTree>
    <p:extLst>
      <p:ext uri="{BB962C8B-B14F-4D97-AF65-F5344CB8AC3E}">
        <p14:creationId xmlns:p14="http://schemas.microsoft.com/office/powerpoint/2010/main" val="65246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16CF-F732-1F6D-C7F6-AAE88941F101}"/>
              </a:ext>
            </a:extLst>
          </p:cNvPr>
          <p:cNvSpPr>
            <a:spLocks noGrp="1"/>
          </p:cNvSpPr>
          <p:nvPr>
            <p:ph type="title"/>
          </p:nvPr>
        </p:nvSpPr>
        <p:spPr/>
        <p:txBody>
          <a:bodyPr/>
          <a:lstStyle/>
          <a:p>
            <a:r>
              <a:rPr lang="en-US" dirty="0"/>
              <a:t>Project Focus</a:t>
            </a:r>
          </a:p>
        </p:txBody>
      </p:sp>
      <p:sp>
        <p:nvSpPr>
          <p:cNvPr id="3" name="Content Placeholder 2">
            <a:extLst>
              <a:ext uri="{FF2B5EF4-FFF2-40B4-BE49-F238E27FC236}">
                <a16:creationId xmlns:a16="http://schemas.microsoft.com/office/drawing/2014/main" id="{5812FAA5-3925-A4EB-544F-301173E3C5D2}"/>
              </a:ext>
            </a:extLst>
          </p:cNvPr>
          <p:cNvSpPr>
            <a:spLocks noGrp="1"/>
          </p:cNvSpPr>
          <p:nvPr>
            <p:ph idx="1"/>
          </p:nvPr>
        </p:nvSpPr>
        <p:spPr/>
        <p:txBody>
          <a:bodyPr/>
          <a:lstStyle/>
          <a:p>
            <a:r>
              <a:rPr lang="en-US" dirty="0"/>
              <a:t>The project is poised to eliminate five tons of pollutants such as nitrogen oxides (NOx) and particulate matter (PM) annually along Southern California’s I-710 and other freight corridors, as well as eliminate 8,247 metric tons of greenhouse gas emissions. </a:t>
            </a:r>
          </a:p>
          <a:p>
            <a:r>
              <a:rPr lang="en-US" dirty="0"/>
              <a:t>Trucks will move freight across the region, including from the San Pedro Bay Port complex to inland distribution centers and warehouses, serving drayage and regional freight hauls.</a:t>
            </a:r>
          </a:p>
        </p:txBody>
      </p:sp>
      <p:sp>
        <p:nvSpPr>
          <p:cNvPr id="8" name="Date Placeholder 7">
            <a:extLst>
              <a:ext uri="{FF2B5EF4-FFF2-40B4-BE49-F238E27FC236}">
                <a16:creationId xmlns:a16="http://schemas.microsoft.com/office/drawing/2014/main" id="{F8F65277-6751-60CA-7BD8-F5ED3A22B859}"/>
              </a:ext>
            </a:extLst>
          </p:cNvPr>
          <p:cNvSpPr>
            <a:spLocks noGrp="1"/>
          </p:cNvSpPr>
          <p:nvPr>
            <p:ph type="dt" sz="half" idx="10"/>
          </p:nvPr>
        </p:nvSpPr>
        <p:spPr/>
        <p:txBody>
          <a:bodyPr/>
          <a:lstStyle/>
          <a:p>
            <a:fld id="{AFF317BC-A544-4379-B56A-C9C0E25443FD}" type="datetime1">
              <a:rPr lang="en-US" smtClean="0"/>
              <a:t>6/21/2023</a:t>
            </a:fld>
            <a:endParaRPr lang="en-US"/>
          </a:p>
        </p:txBody>
      </p:sp>
      <p:sp>
        <p:nvSpPr>
          <p:cNvPr id="9" name="Footer Placeholder 8">
            <a:extLst>
              <a:ext uri="{FF2B5EF4-FFF2-40B4-BE49-F238E27FC236}">
                <a16:creationId xmlns:a16="http://schemas.microsoft.com/office/drawing/2014/main" id="{FFC5352D-FEF3-CB2C-7555-F9D2F73D61D1}"/>
              </a:ext>
            </a:extLst>
          </p:cNvPr>
          <p:cNvSpPr>
            <a:spLocks noGrp="1"/>
          </p:cNvSpPr>
          <p:nvPr>
            <p:ph type="ftr" sz="quarter" idx="11"/>
          </p:nvPr>
        </p:nvSpPr>
        <p:spPr/>
        <p:txBody>
          <a:bodyPr/>
          <a:lstStyle/>
          <a:p>
            <a:r>
              <a:rPr lang="en-US"/>
              <a:t>Joint Electric Truck Scaling Initiative (JETSI)</a:t>
            </a:r>
          </a:p>
        </p:txBody>
      </p:sp>
      <p:sp>
        <p:nvSpPr>
          <p:cNvPr id="10" name="Slide Number Placeholder 9">
            <a:extLst>
              <a:ext uri="{FF2B5EF4-FFF2-40B4-BE49-F238E27FC236}">
                <a16:creationId xmlns:a16="http://schemas.microsoft.com/office/drawing/2014/main" id="{4FD1EECD-E914-58FF-2EEB-E75707685311}"/>
              </a:ext>
            </a:extLst>
          </p:cNvPr>
          <p:cNvSpPr>
            <a:spLocks noGrp="1"/>
          </p:cNvSpPr>
          <p:nvPr>
            <p:ph type="sldNum" sz="quarter" idx="12"/>
          </p:nvPr>
        </p:nvSpPr>
        <p:spPr/>
        <p:txBody>
          <a:bodyPr/>
          <a:lstStyle/>
          <a:p>
            <a:fld id="{F072D30F-774A-7942-982E-8C4E0060045E}" type="slidenum">
              <a:rPr lang="en-US" smtClean="0"/>
              <a:t>6</a:t>
            </a:fld>
            <a:endParaRPr lang="en-US"/>
          </a:p>
        </p:txBody>
      </p:sp>
      <p:grpSp>
        <p:nvGrpSpPr>
          <p:cNvPr id="31" name="Group 30">
            <a:extLst>
              <a:ext uri="{FF2B5EF4-FFF2-40B4-BE49-F238E27FC236}">
                <a16:creationId xmlns:a16="http://schemas.microsoft.com/office/drawing/2014/main" id="{146D1041-37AE-01CD-CF11-0E6DD16069F6}"/>
              </a:ext>
            </a:extLst>
          </p:cNvPr>
          <p:cNvGrpSpPr/>
          <p:nvPr/>
        </p:nvGrpSpPr>
        <p:grpSpPr>
          <a:xfrm>
            <a:off x="855459" y="4755252"/>
            <a:ext cx="10715345" cy="900113"/>
            <a:chOff x="1252329" y="4755252"/>
            <a:chExt cx="10318475" cy="866775"/>
          </a:xfrm>
        </p:grpSpPr>
        <p:pic>
          <p:nvPicPr>
            <p:cNvPr id="22" name="Graphic 21">
              <a:extLst>
                <a:ext uri="{FF2B5EF4-FFF2-40B4-BE49-F238E27FC236}">
                  <a16:creationId xmlns:a16="http://schemas.microsoft.com/office/drawing/2014/main" id="{AA951B44-2A72-8DB3-C9CF-E9C3FC4D1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2329" y="4755252"/>
              <a:ext cx="1447800" cy="762000"/>
            </a:xfrm>
            <a:prstGeom prst="rect">
              <a:avLst/>
            </a:prstGeom>
          </p:spPr>
        </p:pic>
        <p:pic>
          <p:nvPicPr>
            <p:cNvPr id="24" name="Graphic 23">
              <a:extLst>
                <a:ext uri="{FF2B5EF4-FFF2-40B4-BE49-F238E27FC236}">
                  <a16:creationId xmlns:a16="http://schemas.microsoft.com/office/drawing/2014/main" id="{8ECFE6E3-CCAF-36F0-AA05-245C6FE0B9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97707" y="4755252"/>
              <a:ext cx="1800225" cy="762000"/>
            </a:xfrm>
            <a:prstGeom prst="rect">
              <a:avLst/>
            </a:prstGeom>
          </p:spPr>
        </p:pic>
        <p:pic>
          <p:nvPicPr>
            <p:cNvPr id="26" name="Graphic 25">
              <a:extLst>
                <a:ext uri="{FF2B5EF4-FFF2-40B4-BE49-F238E27FC236}">
                  <a16:creationId xmlns:a16="http://schemas.microsoft.com/office/drawing/2014/main" id="{8D74A54E-E9D3-9DC1-1A07-346EFFE9F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44779" y="4755252"/>
              <a:ext cx="1390650" cy="866775"/>
            </a:xfrm>
            <a:prstGeom prst="rect">
              <a:avLst/>
            </a:prstGeom>
          </p:spPr>
        </p:pic>
        <p:pic>
          <p:nvPicPr>
            <p:cNvPr id="28" name="Graphic 27">
              <a:extLst>
                <a:ext uri="{FF2B5EF4-FFF2-40B4-BE49-F238E27FC236}">
                  <a16:creationId xmlns:a16="http://schemas.microsoft.com/office/drawing/2014/main" id="{83D344C0-157F-443E-5B94-4AAD64FC73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33007" y="4755252"/>
              <a:ext cx="1809750" cy="609600"/>
            </a:xfrm>
            <a:prstGeom prst="rect">
              <a:avLst/>
            </a:prstGeom>
          </p:spPr>
        </p:pic>
        <p:pic>
          <p:nvPicPr>
            <p:cNvPr id="30" name="Graphic 29">
              <a:extLst>
                <a:ext uri="{FF2B5EF4-FFF2-40B4-BE49-F238E27FC236}">
                  <a16:creationId xmlns:a16="http://schemas.microsoft.com/office/drawing/2014/main" id="{F1E7DF16-6EA7-DCF9-0FC1-C6653E3609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9604" y="4755252"/>
              <a:ext cx="1981200" cy="742950"/>
            </a:xfrm>
            <a:prstGeom prst="rect">
              <a:avLst/>
            </a:prstGeom>
          </p:spPr>
        </p:pic>
      </p:grpSp>
    </p:spTree>
    <p:extLst>
      <p:ext uri="{BB962C8B-B14F-4D97-AF65-F5344CB8AC3E}">
        <p14:creationId xmlns:p14="http://schemas.microsoft.com/office/powerpoint/2010/main" val="39381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5AD3C537-172F-237B-26D8-43F23D16B646}"/>
              </a:ext>
            </a:extLst>
          </p:cNvPr>
          <p:cNvPicPr>
            <a:picLocks noChangeAspect="1"/>
          </p:cNvPicPr>
          <p:nvPr/>
        </p:nvPicPr>
        <p:blipFill rotWithShape="1">
          <a:blip r:embed="rId3">
            <a:extLst>
              <a:ext uri="{28A0092B-C50C-407E-A947-70E740481C1C}">
                <a14:useLocalDpi xmlns:a14="http://schemas.microsoft.com/office/drawing/2010/main" val="0"/>
              </a:ext>
            </a:extLst>
          </a:blip>
          <a:srcRect t="11648" r="34229" b="2750"/>
          <a:stretch/>
        </p:blipFill>
        <p:spPr>
          <a:xfrm>
            <a:off x="0" y="0"/>
            <a:ext cx="12192000" cy="6858000"/>
          </a:xfrm>
          <a:prstGeom prst="rect">
            <a:avLst/>
          </a:prstGeom>
        </p:spPr>
      </p:pic>
    </p:spTree>
    <p:extLst>
      <p:ext uri="{BB962C8B-B14F-4D97-AF65-F5344CB8AC3E}">
        <p14:creationId xmlns:p14="http://schemas.microsoft.com/office/powerpoint/2010/main" val="409402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2E59C-E125-AAFD-CE89-1B84AAFCE185}"/>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F6A36833-E28F-A2F1-100F-9D18482C4B2D}"/>
              </a:ext>
            </a:extLst>
          </p:cNvPr>
          <p:cNvSpPr>
            <a:spLocks noGrp="1"/>
          </p:cNvSpPr>
          <p:nvPr>
            <p:ph sz="half" idx="1"/>
          </p:nvPr>
        </p:nvSpPr>
        <p:spPr/>
        <p:txBody>
          <a:bodyPr/>
          <a:lstStyle/>
          <a:p>
            <a:r>
              <a:rPr lang="en-US" dirty="0"/>
              <a:t>The Battery electric trucks are being delivered to the two fleets during the first half of 2023, and project partners are hard at work on staff training, charging infrastructure, and the many other tasks required for the project.</a:t>
            </a:r>
          </a:p>
          <a:p>
            <a:endParaRPr lang="en-US" dirty="0"/>
          </a:p>
          <a:p>
            <a:r>
              <a:rPr lang="en-US" dirty="0"/>
              <a:t>Communities will increasingly start to see the new battery-electric trucks on our roads during 2023!</a:t>
            </a:r>
          </a:p>
          <a:p>
            <a:endParaRPr lang="en-US" dirty="0"/>
          </a:p>
        </p:txBody>
      </p:sp>
      <p:sp>
        <p:nvSpPr>
          <p:cNvPr id="8" name="Date Placeholder 7">
            <a:extLst>
              <a:ext uri="{FF2B5EF4-FFF2-40B4-BE49-F238E27FC236}">
                <a16:creationId xmlns:a16="http://schemas.microsoft.com/office/drawing/2014/main" id="{7CB1D707-D143-E679-4447-4DD843EC7F99}"/>
              </a:ext>
            </a:extLst>
          </p:cNvPr>
          <p:cNvSpPr>
            <a:spLocks noGrp="1"/>
          </p:cNvSpPr>
          <p:nvPr>
            <p:ph type="dt" sz="half" idx="10"/>
          </p:nvPr>
        </p:nvSpPr>
        <p:spPr/>
        <p:txBody>
          <a:bodyPr/>
          <a:lstStyle/>
          <a:p>
            <a:fld id="{E8308E25-C309-4FCE-971F-742F00615136}" type="datetime1">
              <a:rPr lang="en-US" smtClean="0"/>
              <a:t>6/21/2023</a:t>
            </a:fld>
            <a:endParaRPr lang="en-US"/>
          </a:p>
        </p:txBody>
      </p:sp>
      <p:sp>
        <p:nvSpPr>
          <p:cNvPr id="9" name="Footer Placeholder 8">
            <a:extLst>
              <a:ext uri="{FF2B5EF4-FFF2-40B4-BE49-F238E27FC236}">
                <a16:creationId xmlns:a16="http://schemas.microsoft.com/office/drawing/2014/main" id="{802A1F4C-3654-9B72-494F-4CB39862A1F6}"/>
              </a:ext>
            </a:extLst>
          </p:cNvPr>
          <p:cNvSpPr>
            <a:spLocks noGrp="1"/>
          </p:cNvSpPr>
          <p:nvPr>
            <p:ph type="ftr" sz="quarter" idx="11"/>
          </p:nvPr>
        </p:nvSpPr>
        <p:spPr/>
        <p:txBody>
          <a:bodyPr/>
          <a:lstStyle/>
          <a:p>
            <a:r>
              <a:rPr lang="en-US"/>
              <a:t>Joint Electric Truck Scaling Initiative (JETSI)</a:t>
            </a:r>
          </a:p>
        </p:txBody>
      </p:sp>
      <p:sp>
        <p:nvSpPr>
          <p:cNvPr id="10" name="Slide Number Placeholder 9">
            <a:extLst>
              <a:ext uri="{FF2B5EF4-FFF2-40B4-BE49-F238E27FC236}">
                <a16:creationId xmlns:a16="http://schemas.microsoft.com/office/drawing/2014/main" id="{406787B6-B5C1-1A6C-3A9B-7B30832EAE1F}"/>
              </a:ext>
            </a:extLst>
          </p:cNvPr>
          <p:cNvSpPr>
            <a:spLocks noGrp="1"/>
          </p:cNvSpPr>
          <p:nvPr>
            <p:ph type="sldNum" sz="quarter" idx="12"/>
          </p:nvPr>
        </p:nvSpPr>
        <p:spPr/>
        <p:txBody>
          <a:bodyPr/>
          <a:lstStyle/>
          <a:p>
            <a:fld id="{F072D30F-774A-7942-982E-8C4E0060045E}" type="slidenum">
              <a:rPr lang="en-US" smtClean="0"/>
              <a:t>8</a:t>
            </a:fld>
            <a:endParaRPr lang="en-US"/>
          </a:p>
        </p:txBody>
      </p:sp>
      <p:grpSp>
        <p:nvGrpSpPr>
          <p:cNvPr id="25" name="Group 24">
            <a:extLst>
              <a:ext uri="{FF2B5EF4-FFF2-40B4-BE49-F238E27FC236}">
                <a16:creationId xmlns:a16="http://schemas.microsoft.com/office/drawing/2014/main" id="{5DAA5A44-602F-40B8-0F77-AB9D874A52D1}"/>
              </a:ext>
            </a:extLst>
          </p:cNvPr>
          <p:cNvGrpSpPr/>
          <p:nvPr/>
        </p:nvGrpSpPr>
        <p:grpSpPr>
          <a:xfrm>
            <a:off x="5387009" y="782638"/>
            <a:ext cx="7704945" cy="6480848"/>
            <a:chOff x="5387009" y="782638"/>
            <a:chExt cx="7704945" cy="6480848"/>
          </a:xfrm>
        </p:grpSpPr>
        <p:pic>
          <p:nvPicPr>
            <p:cNvPr id="18" name="Graphic 17">
              <a:extLst>
                <a:ext uri="{FF2B5EF4-FFF2-40B4-BE49-F238E27FC236}">
                  <a16:creationId xmlns:a16="http://schemas.microsoft.com/office/drawing/2014/main" id="{3DBB89ED-74D0-A353-16BC-A083CEB6AB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7009" y="782638"/>
              <a:ext cx="7704945" cy="6480848"/>
            </a:xfrm>
            <a:prstGeom prst="rect">
              <a:avLst/>
            </a:prstGeom>
          </p:spPr>
        </p:pic>
        <p:pic>
          <p:nvPicPr>
            <p:cNvPr id="7" name="Graphic 6">
              <a:extLst>
                <a:ext uri="{FF2B5EF4-FFF2-40B4-BE49-F238E27FC236}">
                  <a16:creationId xmlns:a16="http://schemas.microsoft.com/office/drawing/2014/main" id="{6EFDEF63-A233-3E6A-94EF-43F6DE0D5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1891" y="2213632"/>
              <a:ext cx="1438096" cy="1757672"/>
            </a:xfrm>
            <a:prstGeom prst="rect">
              <a:avLst/>
            </a:prstGeom>
          </p:spPr>
        </p:pic>
        <p:pic>
          <p:nvPicPr>
            <p:cNvPr id="20" name="Graphic 19">
              <a:extLst>
                <a:ext uri="{FF2B5EF4-FFF2-40B4-BE49-F238E27FC236}">
                  <a16:creationId xmlns:a16="http://schemas.microsoft.com/office/drawing/2014/main" id="{284DF6CA-1B9F-E665-9678-ACA12C2DE0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2791" y="3656885"/>
              <a:ext cx="1323975" cy="1914525"/>
            </a:xfrm>
            <a:prstGeom prst="rect">
              <a:avLst/>
            </a:prstGeom>
          </p:spPr>
        </p:pic>
      </p:grpSp>
    </p:spTree>
    <p:extLst>
      <p:ext uri="{BB962C8B-B14F-4D97-AF65-F5344CB8AC3E}">
        <p14:creationId xmlns:p14="http://schemas.microsoft.com/office/powerpoint/2010/main" val="111607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0DC0-A691-50F7-C68A-C43AE3ED85D8}"/>
              </a:ext>
            </a:extLst>
          </p:cNvPr>
          <p:cNvSpPr>
            <a:spLocks noGrp="1"/>
          </p:cNvSpPr>
          <p:nvPr>
            <p:ph type="title"/>
          </p:nvPr>
        </p:nvSpPr>
        <p:spPr/>
        <p:txBody>
          <a:bodyPr/>
          <a:lstStyle/>
          <a:p>
            <a:r>
              <a:rPr lang="en-US" dirty="0"/>
              <a:t>Joint Electric Truck Scaling Initiative</a:t>
            </a:r>
          </a:p>
        </p:txBody>
      </p:sp>
      <p:sp>
        <p:nvSpPr>
          <p:cNvPr id="3" name="Content Placeholder 2">
            <a:extLst>
              <a:ext uri="{FF2B5EF4-FFF2-40B4-BE49-F238E27FC236}">
                <a16:creationId xmlns:a16="http://schemas.microsoft.com/office/drawing/2014/main" id="{B20A4E5D-5C81-F2D7-0F3F-B90BACC8F61B}"/>
              </a:ext>
            </a:extLst>
          </p:cNvPr>
          <p:cNvSpPr>
            <a:spLocks noGrp="1"/>
          </p:cNvSpPr>
          <p:nvPr>
            <p:ph idx="1"/>
          </p:nvPr>
        </p:nvSpPr>
        <p:spPr>
          <a:xfrm>
            <a:off x="838200" y="1996831"/>
            <a:ext cx="10515600" cy="1630951"/>
          </a:xfrm>
        </p:spPr>
        <p:txBody>
          <a:bodyPr>
            <a:normAutofit/>
          </a:bodyPr>
          <a:lstStyle/>
          <a:p>
            <a:pPr marL="0" indent="0">
              <a:buNone/>
            </a:pPr>
            <a:r>
              <a:rPr lang="en-US" sz="1800" dirty="0"/>
              <a:t>JETSI is led by South Coast AQMD and is the largest commercial deployment of battery-electric trucks in North America to date. </a:t>
            </a:r>
          </a:p>
          <a:p>
            <a:pPr marL="0" indent="0">
              <a:buNone/>
            </a:pPr>
            <a:r>
              <a:rPr lang="en-US" sz="1800" dirty="0"/>
              <a:t>JETSI will significantly increase the number of zero-emission heavy-duty trucks doing goods movement and serves as a blueprint for zero-emission fleets across the nation and the world, with data analysis and public outreach to share findings.</a:t>
            </a:r>
          </a:p>
          <a:p>
            <a:pPr marL="0" indent="0">
              <a:buNone/>
            </a:pPr>
            <a:endParaRPr lang="en-US" sz="1800" dirty="0"/>
          </a:p>
        </p:txBody>
      </p:sp>
      <p:sp>
        <p:nvSpPr>
          <p:cNvPr id="4" name="Date Placeholder 3">
            <a:extLst>
              <a:ext uri="{FF2B5EF4-FFF2-40B4-BE49-F238E27FC236}">
                <a16:creationId xmlns:a16="http://schemas.microsoft.com/office/drawing/2014/main" id="{2E9D6333-3626-2FC2-AF6E-545B6F276DAD}"/>
              </a:ext>
            </a:extLst>
          </p:cNvPr>
          <p:cNvSpPr>
            <a:spLocks noGrp="1"/>
          </p:cNvSpPr>
          <p:nvPr>
            <p:ph type="dt" sz="half" idx="10"/>
          </p:nvPr>
        </p:nvSpPr>
        <p:spPr/>
        <p:txBody>
          <a:bodyPr/>
          <a:lstStyle/>
          <a:p>
            <a:fld id="{566C41D9-C751-4636-B84E-81CAA1565E00}" type="datetime1">
              <a:rPr lang="en-US" smtClean="0"/>
              <a:pPr/>
              <a:t>6/21/2023</a:t>
            </a:fld>
            <a:endParaRPr lang="en-US"/>
          </a:p>
        </p:txBody>
      </p:sp>
      <p:sp>
        <p:nvSpPr>
          <p:cNvPr id="5" name="Footer Placeholder 4">
            <a:extLst>
              <a:ext uri="{FF2B5EF4-FFF2-40B4-BE49-F238E27FC236}">
                <a16:creationId xmlns:a16="http://schemas.microsoft.com/office/drawing/2014/main" id="{619DB030-4A9B-0469-2F77-88D19918DA46}"/>
              </a:ext>
            </a:extLst>
          </p:cNvPr>
          <p:cNvSpPr>
            <a:spLocks noGrp="1"/>
          </p:cNvSpPr>
          <p:nvPr>
            <p:ph type="ftr" sz="quarter" idx="11"/>
          </p:nvPr>
        </p:nvSpPr>
        <p:spPr/>
        <p:txBody>
          <a:bodyPr/>
          <a:lstStyle/>
          <a:p>
            <a:r>
              <a:rPr lang="en-US"/>
              <a:t>Joint Electric Truck Scaling Initiative (JETSI)</a:t>
            </a:r>
          </a:p>
        </p:txBody>
      </p:sp>
      <p:sp>
        <p:nvSpPr>
          <p:cNvPr id="6" name="Slide Number Placeholder 5">
            <a:extLst>
              <a:ext uri="{FF2B5EF4-FFF2-40B4-BE49-F238E27FC236}">
                <a16:creationId xmlns:a16="http://schemas.microsoft.com/office/drawing/2014/main" id="{C06ECAB9-3F6E-2A4D-5179-30F2FCD1C6FC}"/>
              </a:ext>
            </a:extLst>
          </p:cNvPr>
          <p:cNvSpPr>
            <a:spLocks noGrp="1"/>
          </p:cNvSpPr>
          <p:nvPr>
            <p:ph type="sldNum" sz="quarter" idx="12"/>
          </p:nvPr>
        </p:nvSpPr>
        <p:spPr/>
        <p:txBody>
          <a:bodyPr/>
          <a:lstStyle/>
          <a:p>
            <a:fld id="{F072D30F-774A-7942-982E-8C4E0060045E}" type="slidenum">
              <a:rPr lang="en-US" smtClean="0"/>
              <a:pPr/>
              <a:t>9</a:t>
            </a:fld>
            <a:endParaRPr lang="en-US"/>
          </a:p>
        </p:txBody>
      </p:sp>
      <p:graphicFrame>
        <p:nvGraphicFramePr>
          <p:cNvPr id="7" name="Table 13">
            <a:extLst>
              <a:ext uri="{FF2B5EF4-FFF2-40B4-BE49-F238E27FC236}">
                <a16:creationId xmlns:a16="http://schemas.microsoft.com/office/drawing/2014/main" id="{DDE54085-056B-2982-16BC-289FD785754F}"/>
              </a:ext>
            </a:extLst>
          </p:cNvPr>
          <p:cNvGraphicFramePr>
            <a:graphicFrameLocks noGrp="1"/>
          </p:cNvGraphicFramePr>
          <p:nvPr>
            <p:extLst>
              <p:ext uri="{D42A27DB-BD31-4B8C-83A1-F6EECF244321}">
                <p14:modId xmlns:p14="http://schemas.microsoft.com/office/powerpoint/2010/main" val="3291362373"/>
              </p:ext>
            </p:extLst>
          </p:nvPr>
        </p:nvGraphicFramePr>
        <p:xfrm>
          <a:off x="838200" y="3541796"/>
          <a:ext cx="6880715" cy="2504662"/>
        </p:xfrm>
        <a:graphic>
          <a:graphicData uri="http://schemas.openxmlformats.org/drawingml/2006/table">
            <a:tbl>
              <a:tblPr firstRow="1" bandRow="1">
                <a:tableStyleId>{7DF18680-E054-41AD-8BC1-D1AEF772440D}</a:tableStyleId>
              </a:tblPr>
              <a:tblGrid>
                <a:gridCol w="2653571">
                  <a:extLst>
                    <a:ext uri="{9D8B030D-6E8A-4147-A177-3AD203B41FA5}">
                      <a16:colId xmlns:a16="http://schemas.microsoft.com/office/drawing/2014/main" val="861363849"/>
                    </a:ext>
                  </a:extLst>
                </a:gridCol>
                <a:gridCol w="2011180">
                  <a:extLst>
                    <a:ext uri="{9D8B030D-6E8A-4147-A177-3AD203B41FA5}">
                      <a16:colId xmlns:a16="http://schemas.microsoft.com/office/drawing/2014/main" val="2380325763"/>
                    </a:ext>
                  </a:extLst>
                </a:gridCol>
                <a:gridCol w="2215964">
                  <a:extLst>
                    <a:ext uri="{9D8B030D-6E8A-4147-A177-3AD203B41FA5}">
                      <a16:colId xmlns:a16="http://schemas.microsoft.com/office/drawing/2014/main" val="1477376892"/>
                    </a:ext>
                  </a:extLst>
                </a:gridCol>
              </a:tblGrid>
              <a:tr h="338468">
                <a:tc>
                  <a:txBody>
                    <a:bodyPr/>
                    <a:lstStyle/>
                    <a:p>
                      <a:endParaRPr lang="en-US" sz="1400" dirty="0">
                        <a:solidFill>
                          <a:schemeClr val="bg1"/>
                        </a:solidFill>
                      </a:endParaRPr>
                    </a:p>
                  </a:txBody>
                  <a:tcPr>
                    <a:solidFill>
                      <a:srgbClr val="1E3D74"/>
                    </a:solidFill>
                  </a:tcPr>
                </a:tc>
                <a:tc>
                  <a:txBody>
                    <a:bodyPr/>
                    <a:lstStyle/>
                    <a:p>
                      <a:r>
                        <a:rPr lang="en-US" sz="1400" dirty="0">
                          <a:solidFill>
                            <a:srgbClr val="92C83D"/>
                          </a:solidFill>
                        </a:rPr>
                        <a:t>NFI</a:t>
                      </a:r>
                    </a:p>
                  </a:txBody>
                  <a:tcPr>
                    <a:solidFill>
                      <a:srgbClr val="1E3D74"/>
                    </a:solidFill>
                  </a:tcPr>
                </a:tc>
                <a:tc>
                  <a:txBody>
                    <a:bodyPr/>
                    <a:lstStyle/>
                    <a:p>
                      <a:r>
                        <a:rPr lang="en-US" sz="1400" dirty="0">
                          <a:solidFill>
                            <a:srgbClr val="92C83D"/>
                          </a:solidFill>
                        </a:rPr>
                        <a:t>Schneider</a:t>
                      </a:r>
                    </a:p>
                  </a:txBody>
                  <a:tcPr>
                    <a:solidFill>
                      <a:srgbClr val="1E3D74"/>
                    </a:solidFill>
                  </a:tcPr>
                </a:tc>
                <a:extLst>
                  <a:ext uri="{0D108BD9-81ED-4DB2-BD59-A6C34878D82A}">
                    <a16:rowId xmlns:a16="http://schemas.microsoft.com/office/drawing/2014/main" val="2899597422"/>
                  </a:ext>
                </a:extLst>
              </a:tr>
              <a:tr h="338468">
                <a:tc>
                  <a:txBody>
                    <a:bodyPr/>
                    <a:lstStyle/>
                    <a:p>
                      <a:r>
                        <a:rPr lang="en-US" sz="1400" dirty="0"/>
                        <a:t>Duty Cycle</a:t>
                      </a:r>
                    </a:p>
                  </a:txBody>
                  <a:tcPr>
                    <a:solidFill>
                      <a:schemeClr val="bg1">
                        <a:lumMod val="75000"/>
                      </a:schemeClr>
                    </a:solidFill>
                  </a:tcPr>
                </a:tc>
                <a:tc>
                  <a:txBody>
                    <a:bodyPr/>
                    <a:lstStyle/>
                    <a:p>
                      <a:r>
                        <a:rPr lang="en-US" sz="1400" dirty="0"/>
                        <a:t>Drayage, regional haul</a:t>
                      </a:r>
                    </a:p>
                  </a:txBody>
                  <a:tcPr>
                    <a:solidFill>
                      <a:schemeClr val="bg1">
                        <a:lumMod val="75000"/>
                      </a:schemeClr>
                    </a:solidFill>
                  </a:tcPr>
                </a:tc>
                <a:tc>
                  <a:txBody>
                    <a:bodyPr/>
                    <a:lstStyle/>
                    <a:p>
                      <a:r>
                        <a:rPr lang="en-US" sz="1400" dirty="0"/>
                        <a:t>Drayage, Regional Haul</a:t>
                      </a:r>
                    </a:p>
                  </a:txBody>
                  <a:tcPr>
                    <a:solidFill>
                      <a:schemeClr val="bg1">
                        <a:lumMod val="75000"/>
                      </a:schemeClr>
                    </a:solidFill>
                  </a:tcPr>
                </a:tc>
                <a:extLst>
                  <a:ext uri="{0D108BD9-81ED-4DB2-BD59-A6C34878D82A}">
                    <a16:rowId xmlns:a16="http://schemas.microsoft.com/office/drawing/2014/main" val="3670942295"/>
                  </a:ext>
                </a:extLst>
              </a:tr>
              <a:tr h="338468">
                <a:tc>
                  <a:txBody>
                    <a:bodyPr/>
                    <a:lstStyle/>
                    <a:p>
                      <a:r>
                        <a:rPr lang="en-US" sz="1400" dirty="0"/>
                        <a:t>Number of trucks</a:t>
                      </a:r>
                    </a:p>
                  </a:txBody>
                  <a:tcPr>
                    <a:solidFill>
                      <a:srgbClr val="E2E2E2"/>
                    </a:solidFill>
                  </a:tcPr>
                </a:tc>
                <a:tc>
                  <a:txBody>
                    <a:bodyPr/>
                    <a:lstStyle/>
                    <a:p>
                      <a:r>
                        <a:rPr lang="en-US" sz="1400" b="1" dirty="0"/>
                        <a:t>50 Class 8 BETs</a:t>
                      </a:r>
                    </a:p>
                  </a:txBody>
                  <a:tcPr>
                    <a:solidFill>
                      <a:srgbClr val="E2E2E2"/>
                    </a:solidFill>
                  </a:tcPr>
                </a:tc>
                <a:tc>
                  <a:txBody>
                    <a:bodyPr/>
                    <a:lstStyle/>
                    <a:p>
                      <a:r>
                        <a:rPr lang="en-US" sz="1400" b="1" dirty="0"/>
                        <a:t>50 Class 8 BETs</a:t>
                      </a:r>
                    </a:p>
                  </a:txBody>
                  <a:tcPr>
                    <a:solidFill>
                      <a:srgbClr val="E2E2E2"/>
                    </a:solidFill>
                  </a:tcPr>
                </a:tc>
                <a:extLst>
                  <a:ext uri="{0D108BD9-81ED-4DB2-BD59-A6C34878D82A}">
                    <a16:rowId xmlns:a16="http://schemas.microsoft.com/office/drawing/2014/main" val="160057921"/>
                  </a:ext>
                </a:extLst>
              </a:tr>
              <a:tr h="812322">
                <a:tc>
                  <a:txBody>
                    <a:bodyPr/>
                    <a:lstStyle/>
                    <a:p>
                      <a:r>
                        <a:rPr lang="en-US" sz="1400" dirty="0"/>
                        <a:t>Number of chargers</a:t>
                      </a:r>
                    </a:p>
                  </a:txBody>
                  <a:tcPr>
                    <a:solidFill>
                      <a:schemeClr val="bg1">
                        <a:lumMod val="75000"/>
                      </a:schemeClr>
                    </a:solidFill>
                  </a:tcPr>
                </a:tc>
                <a:tc>
                  <a:txBody>
                    <a:bodyPr/>
                    <a:lstStyle/>
                    <a:p>
                      <a:r>
                        <a:rPr lang="en-US" sz="1400" dirty="0"/>
                        <a:t>19 350kW cabinets w/ 38 DC fast charger dispensers</a:t>
                      </a:r>
                    </a:p>
                  </a:txBody>
                  <a:tcPr>
                    <a:solidFill>
                      <a:schemeClr val="bg1">
                        <a:lumMod val="75000"/>
                      </a:schemeClr>
                    </a:solidFill>
                  </a:tcPr>
                </a:tc>
                <a:tc>
                  <a:txBody>
                    <a:bodyPr/>
                    <a:lstStyle/>
                    <a:p>
                      <a:r>
                        <a:rPr lang="en-US" sz="1400" dirty="0"/>
                        <a:t>16 300+ KW chargers w/ 32 DC fast charger dispensers</a:t>
                      </a:r>
                    </a:p>
                  </a:txBody>
                  <a:tcPr>
                    <a:solidFill>
                      <a:schemeClr val="bg1">
                        <a:lumMod val="75000"/>
                      </a:schemeClr>
                    </a:solidFill>
                  </a:tcPr>
                </a:tc>
                <a:extLst>
                  <a:ext uri="{0D108BD9-81ED-4DB2-BD59-A6C34878D82A}">
                    <a16:rowId xmlns:a16="http://schemas.microsoft.com/office/drawing/2014/main" val="3476848948"/>
                  </a:ext>
                </a:extLst>
              </a:tr>
              <a:tr h="338468">
                <a:tc>
                  <a:txBody>
                    <a:bodyPr/>
                    <a:lstStyle/>
                    <a:p>
                      <a:r>
                        <a:rPr lang="en-US" sz="1400" dirty="0"/>
                        <a:t>Solar / Battery Storage</a:t>
                      </a:r>
                    </a:p>
                  </a:txBody>
                  <a:tcPr>
                    <a:solidFill>
                      <a:srgbClr val="E2E2E2"/>
                    </a:solidFill>
                  </a:tcPr>
                </a:tc>
                <a:tc>
                  <a:txBody>
                    <a:bodyPr/>
                    <a:lstStyle/>
                    <a:p>
                      <a:r>
                        <a:rPr lang="en-US" sz="1400" dirty="0"/>
                        <a:t>1 MW / 5 MWh</a:t>
                      </a:r>
                    </a:p>
                  </a:txBody>
                  <a:tcPr>
                    <a:solidFill>
                      <a:srgbClr val="E2E2E2"/>
                    </a:solidFill>
                  </a:tcPr>
                </a:tc>
                <a:tc>
                  <a:txBody>
                    <a:bodyPr/>
                    <a:lstStyle/>
                    <a:p>
                      <a:r>
                        <a:rPr lang="en-US" sz="1400" dirty="0"/>
                        <a:t>-</a:t>
                      </a:r>
                    </a:p>
                  </a:txBody>
                  <a:tcPr>
                    <a:solidFill>
                      <a:srgbClr val="E2E2E2"/>
                    </a:solidFill>
                  </a:tcPr>
                </a:tc>
                <a:extLst>
                  <a:ext uri="{0D108BD9-81ED-4DB2-BD59-A6C34878D82A}">
                    <a16:rowId xmlns:a16="http://schemas.microsoft.com/office/drawing/2014/main" val="4153041738"/>
                  </a:ext>
                </a:extLst>
              </a:tr>
              <a:tr h="338468">
                <a:tc>
                  <a:txBody>
                    <a:bodyPr/>
                    <a:lstStyle/>
                    <a:p>
                      <a:r>
                        <a:rPr lang="en-US" sz="1400" dirty="0"/>
                        <a:t>Fleet Location</a:t>
                      </a:r>
                    </a:p>
                  </a:txBody>
                  <a:tcPr>
                    <a:solidFill>
                      <a:schemeClr val="bg1">
                        <a:lumMod val="75000"/>
                      </a:schemeClr>
                    </a:solidFill>
                  </a:tcPr>
                </a:tc>
                <a:tc>
                  <a:txBody>
                    <a:bodyPr/>
                    <a:lstStyle/>
                    <a:p>
                      <a:r>
                        <a:rPr lang="en-US" sz="1400" dirty="0"/>
                        <a:t>Ontario, CA</a:t>
                      </a:r>
                    </a:p>
                  </a:txBody>
                  <a:tcPr>
                    <a:solidFill>
                      <a:schemeClr val="bg1">
                        <a:lumMod val="75000"/>
                      </a:schemeClr>
                    </a:solidFill>
                  </a:tcPr>
                </a:tc>
                <a:tc>
                  <a:txBody>
                    <a:bodyPr/>
                    <a:lstStyle/>
                    <a:p>
                      <a:r>
                        <a:rPr lang="en-US" sz="1400" dirty="0"/>
                        <a:t>South El Monte, CA</a:t>
                      </a:r>
                    </a:p>
                  </a:txBody>
                  <a:tcPr>
                    <a:solidFill>
                      <a:schemeClr val="bg1">
                        <a:lumMod val="75000"/>
                      </a:schemeClr>
                    </a:solidFill>
                  </a:tcPr>
                </a:tc>
                <a:extLst>
                  <a:ext uri="{0D108BD9-81ED-4DB2-BD59-A6C34878D82A}">
                    <a16:rowId xmlns:a16="http://schemas.microsoft.com/office/drawing/2014/main" val="4231173572"/>
                  </a:ext>
                </a:extLst>
              </a:tr>
            </a:tbl>
          </a:graphicData>
        </a:graphic>
      </p:graphicFrame>
      <p:pic>
        <p:nvPicPr>
          <p:cNvPr id="8" name="Picture 7" descr="A blue toy truck&#10;&#10;Description automatically generated with medium confidence">
            <a:extLst>
              <a:ext uri="{FF2B5EF4-FFF2-40B4-BE49-F238E27FC236}">
                <a16:creationId xmlns:a16="http://schemas.microsoft.com/office/drawing/2014/main" id="{6C556C3A-AF77-A1D3-F84C-0EA0DF535F5A}"/>
              </a:ext>
            </a:extLst>
          </p:cNvPr>
          <p:cNvPicPr>
            <a:picLocks noChangeAspect="1"/>
          </p:cNvPicPr>
          <p:nvPr/>
        </p:nvPicPr>
        <p:blipFill>
          <a:blip r:embed="rId2"/>
          <a:stretch>
            <a:fillRect/>
          </a:stretch>
        </p:blipFill>
        <p:spPr>
          <a:xfrm>
            <a:off x="8153400" y="3285865"/>
            <a:ext cx="3680791" cy="2760593"/>
          </a:xfrm>
          <a:prstGeom prst="rect">
            <a:avLst/>
          </a:prstGeom>
        </p:spPr>
      </p:pic>
    </p:spTree>
    <p:extLst>
      <p:ext uri="{BB962C8B-B14F-4D97-AF65-F5344CB8AC3E}">
        <p14:creationId xmlns:p14="http://schemas.microsoft.com/office/powerpoint/2010/main" val="1744873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SF-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726</Words>
  <Application>Microsoft Office PowerPoint</Application>
  <PresentationFormat>Widescreen</PresentationFormat>
  <Paragraphs>81</Paragraphs>
  <Slides>11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Roboto</vt:lpstr>
      <vt:lpstr>Univers</vt:lpstr>
      <vt:lpstr>Office Theme</vt:lpstr>
      <vt:lpstr>think-cell Slide</vt:lpstr>
      <vt:lpstr>PowerPoint Presentation</vt:lpstr>
      <vt:lpstr>Agenda</vt:lpstr>
      <vt:lpstr>Project Background</vt:lpstr>
      <vt:lpstr>Made Possible by</vt:lpstr>
      <vt:lpstr>Deployment</vt:lpstr>
      <vt:lpstr>Project Focus</vt:lpstr>
      <vt:lpstr>PowerPoint Presentation</vt:lpstr>
      <vt:lpstr>Timeline</vt:lpstr>
      <vt:lpstr>Joint Electric Truck Scaling Initiative</vt:lpstr>
      <vt:lpstr>Project Partners</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Electric Truck Scaling Initiative</dc:title>
  <dc:creator>Gongora, Kareem</dc:creator>
  <cp:lastModifiedBy>Anthony Antonopoulos</cp:lastModifiedBy>
  <cp:revision>31</cp:revision>
  <dcterms:created xsi:type="dcterms:W3CDTF">2022-08-03T16:21:55Z</dcterms:created>
  <dcterms:modified xsi:type="dcterms:W3CDTF">2023-06-21T22:39:13Z</dcterms:modified>
</cp:coreProperties>
</file>